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1" r:id="rId7"/>
    <p:sldId id="262" r:id="rId8"/>
    <p:sldId id="263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6C3"/>
    <a:srgbClr val="FF4B4F"/>
    <a:srgbClr val="FF7C80"/>
    <a:srgbClr val="FCC4D3"/>
    <a:srgbClr val="FCAA94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02896B-48C3-41E0-81B2-2F4318E441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EDCE217-2A56-4399-BCDD-053D8373DD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57CB726-CBD5-414E-88BA-31E2B9A67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34760BA-B751-4D9A-B6BA-6D65091C7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4C34926-6FAE-4F10-96EA-A0F993F9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2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789A1B-9594-4EB6-AA38-76A7D2161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FF481D5-A132-4305-943E-0C118AFD83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E7FF591-D3F5-46E5-84DE-03BDE972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F673F5B-DD18-4F87-A22D-28B5C76CB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24EF235-FB79-494F-9AA2-1F1A88037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60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02FECCB-D0A6-4EFC-8E38-FE440C08D9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DDECA40-6539-45E4-9363-8F25283D66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82104FC-CD99-49F6-BCAB-559904CC8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13FB294-D1EE-4C15-A5E1-E77393B32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1F3CC1-89EE-4EA0-8B42-D8551C17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603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3C6BAA-72DD-4382-B24C-A83A07271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3E7E87-0D59-4AFF-B37E-AF5CD2B9E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1ECA7F5-88B3-48E0-8117-3EFDCD1DE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D5120D9-F470-41E4-994B-D601DB1E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5FB6E66-FE62-42BC-BD04-B8ACE8BD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659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E5E166-87E5-4F26-AE68-C3781B2D7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B32E34E-839B-4EA4-ADFA-04D801AB5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3A8879D-0890-438A-AEE0-E811BEAB3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6A878F5-74E7-4689-81C8-FAACF2E1F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309421-4077-4BAC-9A87-534F61EA1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39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138C6D-162A-49C7-AB91-55E828AB0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D5A58A-8907-463A-B051-D2742B9E28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A14AFAA-6586-4B01-83D7-60F6CCD32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C325012-3B36-4337-BAEF-93A92DB10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DADF7D5-81E6-4FE6-A17D-676B95F6D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9192D19-0ED6-406D-A1E2-25DFD189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54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7FFC67-8909-44E8-B456-B55AD7171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A00FB05-39C0-4BE9-9156-E971ACFA2B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607E4C3-A1A4-4DC6-95E2-6B79EFEDAD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38FC2F6-FD5F-4C6A-86C0-76526554EE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83ED0AC-EBB2-4AFA-A8BD-045CD387F4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7F91C21-F643-4F24-A37C-B09ACB2F6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C55997B-28AC-4818-8274-B6BB0C9B5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736B719-93ED-4535-9950-EA743659C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3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491FC1-7F34-484E-B5D8-07A902709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00FE9ED-87F5-44C9-B0B1-CD36BCE5B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41B4D5F-3A84-4310-805C-58978BD54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7CA0FC2-F4E0-4437-AF3D-E86B466A4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54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5E78269-29A4-4827-AFA2-D91E814E4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EF10005-EE64-41C8-B2D8-0BEC74F08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8D051BC-5A31-40E4-9820-EC3F73EC6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652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0CF6DB-E774-43D5-9FBC-20C5D946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C797C3-0B51-4888-8F7A-CD5157C3B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7B3996A-CDF0-4704-AB1D-58B1DFA33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7487919-FAA2-48F7-9383-1E1B125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F2DF24A-099F-4F87-9B79-DE061F23C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75846FB-37AE-497B-86EA-8443A66F3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649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7C138B-6694-4AE3-A28D-A9529368A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C1F4083-70A6-4FB3-BE78-8E46E13D74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691B8DC-FC28-450A-8856-073DEB9697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2EE9736-6DC7-42C5-8F0A-33E1B24BC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592B923-21AC-4C16-B5D6-15BEE0E0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D14F149-525F-4BAB-BD84-25E637DD8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00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820">
              <a:schemeClr val="accent4">
                <a:lumMod val="20000"/>
                <a:lumOff val="80000"/>
              </a:schemeClr>
            </a:gs>
            <a:gs pos="92350">
              <a:schemeClr val="accent4">
                <a:lumMod val="60000"/>
                <a:lumOff val="40000"/>
              </a:schemeClr>
            </a:gs>
            <a:gs pos="0">
              <a:schemeClr val="accent2">
                <a:lumMod val="40000"/>
                <a:lumOff val="60000"/>
              </a:schemeClr>
            </a:gs>
            <a:gs pos="74000">
              <a:srgbClr val="FCAA94"/>
            </a:gs>
            <a:gs pos="83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C3B852-2C68-4528-937F-65A49A2C4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9F06BF1-AF8A-4B28-B87D-67D2DFB91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C64B5F-A428-4923-8D61-894601EBC9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D52C-7A42-40BD-B3FC-7CABD520FD15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BF90DE-E346-4976-A68C-23ECF703B5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C0CB55-99B4-4C96-800D-F405AFFDE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B5A47-0B37-432D-87E2-52C1B3282E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chemeClr val="accent4">
                <a:lumMod val="20000"/>
                <a:lumOff val="80000"/>
              </a:schemeClr>
            </a:gs>
            <a:gs pos="92350">
              <a:schemeClr val="accent4">
                <a:lumMod val="60000"/>
                <a:lumOff val="40000"/>
              </a:schemeClr>
            </a:gs>
            <a:gs pos="0">
              <a:schemeClr val="accent2">
                <a:lumMod val="40000"/>
                <a:lumOff val="60000"/>
              </a:schemeClr>
            </a:gs>
            <a:gs pos="74000">
              <a:srgbClr val="FCAA94">
                <a:alpha val="75000"/>
              </a:srgbClr>
            </a:gs>
            <a:gs pos="83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009F39-CB73-4819-A8B7-741C933F2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8569" y="1909456"/>
            <a:ext cx="10064126" cy="61035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Программа  игровых сеансов в сенсорной комнате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4CC2FD7-6B4C-49C2-A821-951B7FDBE434}"/>
              </a:ext>
            </a:extLst>
          </p:cNvPr>
          <p:cNvSpPr txBox="1"/>
          <p:nvPr/>
        </p:nvSpPr>
        <p:spPr>
          <a:xfrm>
            <a:off x="4301279" y="247512"/>
            <a:ext cx="78907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Министерство труда и социального развития Мурманской области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Государственное областное автономное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94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учреждение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 социального обслуживания населения «Комплексный центр социального обслуживания населения ЗАТО 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г.Североморск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»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B94A2D99-5E62-4CCE-8358-F7B90454D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859" y="167680"/>
            <a:ext cx="1322947" cy="1109568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D3DAD70A-01F1-4518-989C-A0B613B7F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874" y="222549"/>
            <a:ext cx="780356" cy="105469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B7DB2D6-05D9-4325-8281-FB06F1E4905A}"/>
              </a:ext>
            </a:extLst>
          </p:cNvPr>
          <p:cNvSpPr/>
          <p:nvPr/>
        </p:nvSpPr>
        <p:spPr>
          <a:xfrm>
            <a:off x="2545913" y="2768533"/>
            <a:ext cx="670943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6600">
                  <a:solidFill>
                    <a:srgbClr val="FDD6C3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«РАДУГА»</a:t>
            </a:r>
            <a:endParaRPr lang="ru-RU" sz="9600" b="1" cap="none" spc="0" dirty="0">
              <a:ln w="6600">
                <a:solidFill>
                  <a:srgbClr val="FDD6C3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D70C846-ED3E-42A0-9B02-A42E90DA22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75" y="3937156"/>
            <a:ext cx="11851250" cy="297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6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4.375E-6 4.44444E-6 L -4.375E-6 -0.07223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382F042B-7A2E-45E0-81B9-206EC50545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43" y="3910321"/>
            <a:ext cx="11902157" cy="2882933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4E3C2412-48EC-4A74-9EBC-0E1C641D1E04}"/>
              </a:ext>
            </a:extLst>
          </p:cNvPr>
          <p:cNvSpPr/>
          <p:nvPr/>
        </p:nvSpPr>
        <p:spPr>
          <a:xfrm>
            <a:off x="691176" y="1197250"/>
            <a:ext cx="4278757" cy="204866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accent4">
                <a:lumMod val="20000"/>
                <a:lumOff val="80000"/>
              </a:schemeClr>
            </a:solidFill>
          </a:ln>
          <a:effectLst>
            <a:glow rad="63500">
              <a:schemeClr val="accent4">
                <a:lumMod val="20000"/>
                <a:lumOff val="80000"/>
              </a:schemeClr>
            </a:glo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Цель программы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</a:t>
            </a:r>
          </a:p>
          <a:p>
            <a:pPr algn="ctr"/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3834B66E-05D5-440C-8D3F-5655F20BB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31" y="3612083"/>
            <a:ext cx="4348845" cy="19482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78453A6-C134-49C8-BCC1-545706B02C65}"/>
              </a:ext>
            </a:extLst>
          </p:cNvPr>
          <p:cNvSpPr txBox="1"/>
          <p:nvPr/>
        </p:nvSpPr>
        <p:spPr>
          <a:xfrm>
            <a:off x="1169529" y="3910321"/>
            <a:ext cx="3369734" cy="954107"/>
          </a:xfrm>
          <a:prstGeom prst="rect">
            <a:avLst/>
          </a:prstGeom>
          <a:noFill/>
          <a:effectLst>
            <a:glow rad="127000">
              <a:schemeClr val="accent4">
                <a:lumMod val="20000"/>
                <a:lumOff val="8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программы</a:t>
            </a:r>
          </a:p>
        </p:txBody>
      </p:sp>
      <p:sp>
        <p:nvSpPr>
          <p:cNvPr id="13" name="Блок-схема: альтернативный процесс 12">
            <a:extLst>
              <a:ext uri="{FF2B5EF4-FFF2-40B4-BE49-F238E27FC236}">
                <a16:creationId xmlns:a16="http://schemas.microsoft.com/office/drawing/2014/main" xmlns="" id="{4E23F33F-0B62-401F-BC69-0E71C263A0FF}"/>
              </a:ext>
            </a:extLst>
          </p:cNvPr>
          <p:cNvSpPr/>
          <p:nvPr/>
        </p:nvSpPr>
        <p:spPr>
          <a:xfrm>
            <a:off x="5613400" y="3158066"/>
            <a:ext cx="5957512" cy="3107922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5397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органов чувств и вестибулярного аппарата</a:t>
            </a:r>
          </a:p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Снятие психоэмоционального напряжение</a:t>
            </a:r>
          </a:p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общей и мелкой моторики и коррекция двигательных нарушений</a:t>
            </a:r>
          </a:p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цветового восприятия</a:t>
            </a:r>
          </a:p>
          <a:p>
            <a:pPr algn="ctr"/>
            <a:r>
              <a:rPr lang="ru-RU" dirty="0"/>
              <a:t> </a:t>
            </a:r>
          </a:p>
        </p:txBody>
      </p:sp>
      <p:sp>
        <p:nvSpPr>
          <p:cNvPr id="14" name="Блок-схема: альтернативный процесс 13">
            <a:extLst>
              <a:ext uri="{FF2B5EF4-FFF2-40B4-BE49-F238E27FC236}">
                <a16:creationId xmlns:a16="http://schemas.microsoft.com/office/drawing/2014/main" xmlns="" id="{1EFEDA98-DB82-453E-AE18-09499AB6590F}"/>
              </a:ext>
            </a:extLst>
          </p:cNvPr>
          <p:cNvSpPr/>
          <p:nvPr/>
        </p:nvSpPr>
        <p:spPr>
          <a:xfrm>
            <a:off x="5613400" y="321078"/>
            <a:ext cx="5957512" cy="2655498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5397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Гармонизация эмоционально-волевой сферы и развитие психических процессов детей с ОВЗ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3015AFF-0009-4B69-B8DD-97DD9A3D7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35" y="36095"/>
            <a:ext cx="780356" cy="10546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C0C98D3-AF65-4476-A9E7-F159625252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9529" y="-18774"/>
            <a:ext cx="1322947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25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791A653-DA6B-4EF6-9F02-DEDA96EAF6F0}"/>
              </a:ext>
            </a:extLst>
          </p:cNvPr>
          <p:cNvSpPr txBox="1"/>
          <p:nvPr/>
        </p:nvSpPr>
        <p:spPr>
          <a:xfrm>
            <a:off x="271558" y="1299411"/>
            <a:ext cx="7308338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Сенсорная комната — это специально оборудованное помещение, предназначенное для проведения лечебно-профилактических сеансов, необходимых детям и взрослым с различными отклонениями в развитии.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 состоит из множества различного рода стимуляторов, которые воздействуют на органы зрения, слуха, обоняния и вестибулярные рецепторы и помогает снимать мышечное и психоэмоциональное напряжение, активизировать функции ЦНС в условиях обогащенной мультисенсорной среды. 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Сенсорное помещение создает ощущение безопасности и защищенности, положительный эмоциональный фон, снижает беспокойство и агрессивность, снимает нервное возбуждение и тревожность, активизирует мозговую деятельность.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3202CE9-4608-4FC1-8657-4E7CD9B38B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9782" t="-35937" r="269782" b="35937"/>
          <a:stretch/>
        </p:blipFill>
        <p:spPr>
          <a:xfrm>
            <a:off x="242625" y="416136"/>
            <a:ext cx="2430557" cy="539014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2D97A67-AA38-4DE8-82BE-ED206B5B2A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8" b="20000"/>
          <a:stretch/>
        </p:blipFill>
        <p:spPr>
          <a:xfrm>
            <a:off x="8434397" y="326794"/>
            <a:ext cx="3095867" cy="55467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3EC5573-1162-41F9-A6CA-5FC6421FC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558" y="148903"/>
            <a:ext cx="780356" cy="105469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2D3590A7-BDCB-43C6-936E-3EB136AED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847" y="94034"/>
            <a:ext cx="1322947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92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342702B-B290-47B2-8885-B8B8A6ACA8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5" y="3580247"/>
            <a:ext cx="11851250" cy="3277753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D6DEC8FE-D1C5-4625-9B2D-DF5575239198}"/>
              </a:ext>
            </a:extLst>
          </p:cNvPr>
          <p:cNvSpPr/>
          <p:nvPr/>
        </p:nvSpPr>
        <p:spPr>
          <a:xfrm>
            <a:off x="235465" y="2010815"/>
            <a:ext cx="11519388" cy="34366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BEA195B-7A2D-4613-A8A7-F26FD9070D28}"/>
              </a:ext>
            </a:extLst>
          </p:cNvPr>
          <p:cNvSpPr txBox="1"/>
          <p:nvPr/>
        </p:nvSpPr>
        <p:spPr>
          <a:xfrm>
            <a:off x="6180228" y="2462078"/>
            <a:ext cx="520566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Воздушно-пузырьковая трубка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Диван «Мягкий остров»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поливалентных матов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 со следочками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Развивающий модуль «Черепаха</a:t>
            </a:r>
          </a:p>
          <a:p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F3FA389-F63F-498F-A8FA-5CBFAD8BDFBE}"/>
              </a:ext>
            </a:extLst>
          </p:cNvPr>
          <p:cNvSpPr/>
          <p:nvPr/>
        </p:nvSpPr>
        <p:spPr>
          <a:xfrm>
            <a:off x="1143689" y="1054314"/>
            <a:ext cx="100730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Оборудование сенсорной комнаты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DFD8F4B-10FB-4E5B-BBAC-2782D15B69AA}"/>
              </a:ext>
            </a:extLst>
          </p:cNvPr>
          <p:cNvSpPr txBox="1"/>
          <p:nvPr/>
        </p:nvSpPr>
        <p:spPr>
          <a:xfrm>
            <a:off x="625643" y="2462078"/>
            <a:ext cx="520566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Свето-звуковая панель дорожка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Модульный набор «Городок»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Сухой бассейн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Сухой дождь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Тактильная дорожка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E75881B-9FF9-4BA4-875D-84681FAAE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65" y="245123"/>
            <a:ext cx="780356" cy="10546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03A935D-6180-4970-816A-4B0E461CF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689" y="164046"/>
            <a:ext cx="1322947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540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E0D60CB-8A5E-450F-BC9C-A7F7C91DE3F8}"/>
              </a:ext>
            </a:extLst>
          </p:cNvPr>
          <p:cNvSpPr txBox="1"/>
          <p:nvPr/>
        </p:nvSpPr>
        <p:spPr>
          <a:xfrm>
            <a:off x="1852044" y="291859"/>
            <a:ext cx="60939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 w="9525">
                  <a:solidFill>
                    <a:srgbClr val="FF7C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5B9BD5">
                      <a:lumMod val="60000"/>
                      <a:lumOff val="40000"/>
                    </a:srgbClr>
                  </a:outerShdw>
                  <a:reflection blurRad="6350" stA="60000" endA="900" endPos="60000" dist="29997" dir="5400000" sy="-10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Сухой бассейн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0C80363-A788-455E-BD51-91B6FBD6F4AC}"/>
              </a:ext>
            </a:extLst>
          </p:cNvPr>
          <p:cNvSpPr txBox="1"/>
          <p:nvPr/>
        </p:nvSpPr>
        <p:spPr>
          <a:xfrm>
            <a:off x="593600" y="1675974"/>
            <a:ext cx="696223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бассейне можно проводить различные занятия, развивающие общую двигательную активность, координацию движений, равновесие, общую и мелкую моторику.</a:t>
            </a:r>
          </a:p>
          <a:p>
            <a:pPr indent="457200" algn="just"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Занятия в сухом бассейне помогают удовлетворить естественную потребность ребенка в движении,  происходит постоянный массаж всего тела, осуществляется стимуляция перцептивной и тактильной чувствительности, а так же позволяют добиваться качественной релаксации.</a:t>
            </a:r>
          </a:p>
          <a:p>
            <a:pPr indent="457200" algn="just"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Помимо оздоравливающего воздействия , игры в сухом бассейне улучшают психоэмоциональное состояние, дети испытывают необыкновенное удовольствие, погружаясь в безопасные «волны бассейна» и резвясь среди множества ярких шариков.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61568BC-1BD8-41D3-99A7-8FCC457C3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22" y="140892"/>
            <a:ext cx="780356" cy="105469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052C4D6-05DA-40B0-A72B-FCC6644CA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157" y="86023"/>
            <a:ext cx="1322947" cy="11095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124E11F-099A-4629-8902-E12691ADB4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304" y="291859"/>
            <a:ext cx="2560734" cy="56826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0004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2287C37-349E-42E3-A5C4-018F7DD91539}"/>
              </a:ext>
            </a:extLst>
          </p:cNvPr>
          <p:cNvSpPr txBox="1"/>
          <p:nvPr/>
        </p:nvSpPr>
        <p:spPr>
          <a:xfrm>
            <a:off x="2683042" y="385010"/>
            <a:ext cx="750770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 w="9525">
                  <a:solidFill>
                    <a:srgbClr val="FF7C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5B9BD5">
                      <a:lumMod val="60000"/>
                      <a:lumOff val="40000"/>
                    </a:srgbClr>
                  </a:outerShdw>
                  <a:reflection blurRad="6350" stA="60000" endA="900" endPos="60000" dist="29997" dir="5400000" sy="-10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Развивающий модуль «Черепаха»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7AE3172-C44F-4988-B97E-192525F12F77}"/>
              </a:ext>
            </a:extLst>
          </p:cNvPr>
          <p:cNvSpPr txBox="1"/>
          <p:nvPr/>
        </p:nvSpPr>
        <p:spPr>
          <a:xfrm>
            <a:off x="803541" y="1834001"/>
            <a:ext cx="649962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Модуль «Черепаха» сшит из яркой искусственной кожи, внутри – подушка.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-  развитие мелкой моторики рук ребенка.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 и занятия с дидактической  «Черепахой» формируют согласованность движений пальцев рук, сенсорные координации в системе «глаз - рука», в результате чего повышается работоспособность ребенка, его внимание, умственная деятельность.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Пособие способствует развитию мелкой моторики рук: учиться застегивать и   расстёгивать пуговицы, пряжки, шнуровать завязывать банты.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6AAEA91-6BE6-4D32-9F02-D2215E28A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17" y="142290"/>
            <a:ext cx="780356" cy="105469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4389B18-FE5E-4E1A-870C-2F8E4A23A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873" y="142290"/>
            <a:ext cx="1322947" cy="11095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D5B5816-163E-41D8-8A4C-40530D21BE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589" y="385010"/>
            <a:ext cx="2489397" cy="55243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7261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4A95AB3A-96DA-4D4D-B1B9-A3D1DC8F38F2}"/>
              </a:ext>
            </a:extLst>
          </p:cNvPr>
          <p:cNvSpPr/>
          <p:nvPr/>
        </p:nvSpPr>
        <p:spPr>
          <a:xfrm>
            <a:off x="2750930" y="141245"/>
            <a:ext cx="65368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flatTx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rgbClr val="FF7C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  <a:reflection blurRad="6350" stA="60000" endA="900" endPos="60000" dist="29997" dir="5400000" sy="-100000" algn="bl" rotWithShape="0"/>
                </a:effectLst>
              </a:rPr>
              <a:t>Тактильная  дорожка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FB561FF-E97D-4726-B7F4-CD99324459D4}"/>
              </a:ext>
            </a:extLst>
          </p:cNvPr>
          <p:cNvSpPr txBox="1"/>
          <p:nvPr/>
        </p:nvSpPr>
        <p:spPr>
          <a:xfrm>
            <a:off x="559277" y="1632140"/>
            <a:ext cx="6063916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Массажный коврик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гениальное изобретение. Массируя стопу, мы оказываем оздоровляющее воздействие на внутренние органы.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 массажного коврика: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тренировать мышцы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стопы 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формировать правильную походку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стимулировать все окончания, отвечающие в организме за иммунитет, мыслительную и двигательную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чувства равновесия и координации движений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восполнение нехватки тактильных ощущений.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DF4FA8C-FC32-401E-973F-C0AE8AA84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99" y="162936"/>
            <a:ext cx="780356" cy="105469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D782D67-DB64-4632-BDF4-38138B823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009" y="189385"/>
            <a:ext cx="1322947" cy="11095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AEB906A-07BE-44BD-88E7-5D6C5BCD06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259" y="1955807"/>
            <a:ext cx="1989775" cy="441558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813A322-DE87-4254-A316-AD5E087AAB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070" y="602910"/>
            <a:ext cx="2354903" cy="52258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3722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E964C8B-327B-474A-B7BD-25E3A0F28631}"/>
              </a:ext>
            </a:extLst>
          </p:cNvPr>
          <p:cNvSpPr txBox="1"/>
          <p:nvPr/>
        </p:nvSpPr>
        <p:spPr>
          <a:xfrm>
            <a:off x="2133155" y="17804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 w="9525">
                  <a:solidFill>
                    <a:srgbClr val="FF7C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5B9BD5">
                      <a:lumMod val="60000"/>
                      <a:lumOff val="40000"/>
                    </a:srgbClr>
                  </a:outerShdw>
                  <a:reflection blurRad="6350" stA="60000" endA="900" endPos="60000" dist="29997" dir="5400000" sy="-100000" algn="bl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Сухой дождь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7D796C5-5DDF-4784-A21A-0FFA2B211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34" y="178048"/>
            <a:ext cx="780356" cy="10546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1C7E400-D975-4262-89B4-C7DC76172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400" y="123179"/>
            <a:ext cx="1322947" cy="11095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2E8CC6C-2807-4387-AA36-E50D5887A23C}"/>
              </a:ext>
            </a:extLst>
          </p:cNvPr>
          <p:cNvSpPr txBox="1"/>
          <p:nvPr/>
        </p:nvSpPr>
        <p:spPr>
          <a:xfrm>
            <a:off x="625642" y="1744579"/>
            <a:ext cx="694355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Ленты спускаются вниз, словно струи воды; их приятно трогать, перебирать в руках, сквозь них можно проходить, касаясь лицом.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«Струи» стимулируют тактильные ощущения, помогают восприятию пространства и своего тела в этом пространстве. За «струями» лент можно спрятаться от внешнего мира, что особенно подходит для аутичных детей.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позволяет ребенку «смыть» с себя то,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ему не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нравится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себе, то что вызывает у него отрицательные эмоции, обиды, переживания.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Сухой душ может использоваться как один из ритуалов перед началом работы с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детьми.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B96D019-B6E6-4E94-BE74-E40747C659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811" y="178048"/>
            <a:ext cx="2588067" cy="57432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5292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96736DA-90C4-4079-9EC1-4B0F6955D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22" y="146418"/>
            <a:ext cx="780356" cy="10546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B8AA6F7-7D5D-4F07-86D1-C50327A6781C}"/>
              </a:ext>
            </a:extLst>
          </p:cNvPr>
          <p:cNvSpPr txBox="1"/>
          <p:nvPr/>
        </p:nvSpPr>
        <p:spPr>
          <a:xfrm>
            <a:off x="4729768" y="2700615"/>
            <a:ext cx="684882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Bef>
                <a:spcPts val="600"/>
              </a:spcBef>
              <a:spcAft>
                <a:spcPts val="600"/>
              </a:spcAft>
            </a:pPr>
            <a:endParaRPr lang="ru-RU" dirty="0"/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зависимости от особенностей нарушений, занятия в сенсорной комнате могут отличаться по сложности и насыщенности. Среда сенсорной комнаты — одно из важнейших средств коррекции и реабилитации в процессе психологического сопровождения детей с ОВЗ с учетом применения современных технологий.</a:t>
            </a:r>
          </a:p>
          <a:p>
            <a:pPr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Грамотная организация коррекционно-развивающих упражнений позволит настроиться на продуктивную работу и поможет достичь поставленных целей перед специалистами.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D9FB5E4-1601-4749-8AF4-781D85628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778" y="146418"/>
            <a:ext cx="1322947" cy="11095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D7A5F3-675E-4802-A23C-53D4E0D3B4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11" y="1347536"/>
            <a:ext cx="1009115" cy="2237874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84067C7-5D17-4E07-95FE-D5A848B482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525" y="1347536"/>
            <a:ext cx="1275339" cy="2210552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9E806726-D1CC-454F-B4D0-E0955A6E56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78" y="3726285"/>
            <a:ext cx="2969925" cy="13337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3C9B598-FB10-4F00-8B56-35922FB995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667" y="5269979"/>
            <a:ext cx="2969925" cy="13337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DD8AE7C-B148-4BC7-98E6-BC98AEF48109}"/>
              </a:ext>
            </a:extLst>
          </p:cNvPr>
          <p:cNvSpPr txBox="1"/>
          <p:nvPr/>
        </p:nvSpPr>
        <p:spPr>
          <a:xfrm>
            <a:off x="2875547" y="481263"/>
            <a:ext cx="873492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Сенсорная комната –  один из видов современных технологий сенсомоторного развития детей, где особым образом организована окружающая среда для отдыха, расслабления и развития.</a:t>
            </a:r>
          </a:p>
          <a:p>
            <a:pPr marL="0" marR="0" lvl="0" indent="45720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 практике используются различные подходы и технологии для работы с детьми  с нарушениями развития, в основе которых лежит идея индивидуализации процесса учитывающая как состояние здоровья, степень тяжести дефекта, так и индивидуально-типологические особенности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21965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639</Words>
  <Application>Microsoft Office PowerPoint</Application>
  <PresentationFormat>Широкоэкранный</PresentationFormat>
  <Paragraphs>53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Impact</vt:lpstr>
      <vt:lpstr>Тема Office</vt:lpstr>
      <vt:lpstr>Программа  игровых сеансов в сенсорной комнате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Гринчук</dc:creator>
  <cp:lastModifiedBy>Burdenko</cp:lastModifiedBy>
  <cp:revision>21</cp:revision>
  <dcterms:created xsi:type="dcterms:W3CDTF">2022-03-17T13:01:02Z</dcterms:created>
  <dcterms:modified xsi:type="dcterms:W3CDTF">2022-03-23T08:39:15Z</dcterms:modified>
</cp:coreProperties>
</file>