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6" r:id="rId5"/>
    <p:sldId id="274" r:id="rId6"/>
    <p:sldId id="257" r:id="rId7"/>
    <p:sldId id="258" r:id="rId8"/>
    <p:sldId id="275" r:id="rId9"/>
    <p:sldId id="280" r:id="rId10"/>
    <p:sldId id="273" r:id="rId11"/>
    <p:sldId id="260" r:id="rId12"/>
    <p:sldId id="279" r:id="rId13"/>
    <p:sldId id="281" r:id="rId14"/>
    <p:sldId id="270" r:id="rId15"/>
    <p:sldId id="269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F78870-5D25-4A54-93CE-1A3D6E70EF41}">
          <p14:sldIdLst>
            <p14:sldId id="266"/>
            <p14:sldId id="274"/>
            <p14:sldId id="257"/>
            <p14:sldId id="258"/>
            <p14:sldId id="275"/>
            <p14:sldId id="280"/>
            <p14:sldId id="273"/>
            <p14:sldId id="260"/>
            <p14:sldId id="279"/>
            <p14:sldId id="281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74" autoAdjust="0"/>
  </p:normalViewPr>
  <p:slideViewPr>
    <p:cSldViewPr snapToGrid="0" showGuides="1">
      <p:cViewPr varScale="1">
        <p:scale>
          <a:sx n="47" d="100"/>
          <a:sy n="47" d="100"/>
        </p:scale>
        <p:origin x="54" y="672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65530317310014E-2"/>
          <c:y val="1.828702288016203E-2"/>
          <c:w val="0.93804149933362457"/>
          <c:h val="0.92064538132043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8C-473F-91FD-A876418816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0A-4A49-A520-6FB0B0F004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8C-473F-91FD-A876418816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0A-4A49-A520-6FB0B0F0044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0A-4A49-A520-6FB0B0F0044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E0A-4A49-A520-6FB0B0F0044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количество семей</c:v>
                </c:pt>
                <c:pt idx="1">
                  <c:v>количество родителей</c:v>
                </c:pt>
                <c:pt idx="2">
                  <c:v>количество детей-инвалидов</c:v>
                </c:pt>
                <c:pt idx="3">
                  <c:v>количество волонтеров</c:v>
                </c:pt>
                <c:pt idx="4">
                  <c:v>количество мероприятий</c:v>
                </c:pt>
                <c:pt idx="5">
                  <c:v>количество специалистов</c:v>
                </c:pt>
                <c:pt idx="6">
                  <c:v>количество публикаций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0A-4A49-A520-6FB0B0F004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количество семей</c:v>
                </c:pt>
                <c:pt idx="1">
                  <c:v>количество родителей</c:v>
                </c:pt>
                <c:pt idx="2">
                  <c:v>количество детей-инвалидов</c:v>
                </c:pt>
                <c:pt idx="3">
                  <c:v>количество волонтеров</c:v>
                </c:pt>
                <c:pt idx="4">
                  <c:v>количество мероприятий</c:v>
                </c:pt>
                <c:pt idx="5">
                  <c:v>количество специалистов</c:v>
                </c:pt>
                <c:pt idx="6">
                  <c:v>количество публикаций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305616"/>
        <c:axId val="230305224"/>
      </c:barChart>
      <c:valAx>
        <c:axId val="230305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305616"/>
        <c:crosses val="autoZero"/>
        <c:crossBetween val="between"/>
      </c:valAx>
      <c:catAx>
        <c:axId val="23030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305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noProof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29.04.2022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782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8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3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3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25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93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97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44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9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510"/>
            <a:ext cx="5379310" cy="1517356"/>
          </a:xfrm>
        </p:spPr>
        <p:txBody>
          <a:bodyPr rtlCol="0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«Мир новых возможностей»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225" y="5519105"/>
            <a:ext cx="4113856" cy="430845"/>
          </a:xfrm>
        </p:spPr>
        <p:txBody>
          <a:bodyPr rtlCol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Сахнова Мария Вениаминовна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Декабрь 2021- Декабрь 2022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3070" y="99294"/>
            <a:ext cx="560173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35" y="161095"/>
            <a:ext cx="896481" cy="746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66" y="161095"/>
            <a:ext cx="634315" cy="746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90" y="1442556"/>
            <a:ext cx="1347860" cy="1506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78" y="2163141"/>
            <a:ext cx="1572012" cy="1572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1" y="2949147"/>
            <a:ext cx="1742267" cy="17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4" y="908050"/>
            <a:ext cx="5361933" cy="78263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dirty="0" smtClean="0"/>
              <a:t>Тиражирование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137" y="2282569"/>
            <a:ext cx="4885508" cy="2479931"/>
          </a:xfrm>
        </p:spPr>
        <p:txBody>
          <a:bodyPr rtlCol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СМИ, на официальном сайте ГОАУСОН "КЦСОН ЗАТО </a:t>
            </a:r>
            <a:r>
              <a:rPr lang="ru-RU" sz="1200" b="0" dirty="0" err="1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и страницах </a:t>
            </a:r>
            <a:r>
              <a:rPr lang="ru-RU" sz="1200" b="0" dirty="0" err="1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b="0" dirty="0" smtClean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к проблеме социальной интеграции инвалидов в общество.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пользе физической культуры и спорта, пропаганда здорового образа жизни.                                                             </a:t>
            </a:r>
            <a:endParaRPr lang="en-US" sz="1200" b="0" dirty="0" smtClean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привлечение внимания общества к занятиям физической культурой и спортом.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200" b="0" dirty="0" smtClean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общественного мнения по отношению к спорту. </a:t>
            </a:r>
            <a:endParaRPr lang="en-US" sz="1200" b="0" dirty="0" smtClean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9" y="93169"/>
            <a:ext cx="5777537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3" y="2282569"/>
            <a:ext cx="381000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80" y="1794228"/>
            <a:ext cx="4205099" cy="1117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92" y="3429000"/>
            <a:ext cx="4246151" cy="1846732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региональная общественная благотворительная организация многодетных семей и инвалидов «Радуга</a:t>
            </a: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0" dirty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любителей активного отдыха </a:t>
            </a: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«Энергия»</a:t>
            </a:r>
            <a:endParaRPr lang="ru-RU" sz="1200" b="0" dirty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Североморский СК «Богатырь»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t>11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8" y="1547043"/>
            <a:ext cx="4250723" cy="3410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57800" y="93169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830" y="2966044"/>
            <a:ext cx="5990948" cy="1325563"/>
          </a:xfrm>
        </p:spPr>
        <p:txBody>
          <a:bodyPr rtlCol="0"/>
          <a:lstStyle/>
          <a:p>
            <a:r>
              <a:rPr lang="ru-RU" dirty="0">
                <a:latin typeface="Impact" panose="020B0806030902050204" pitchFamily="34" charset="0"/>
              </a:rPr>
              <a:t>Благодарим за внимание!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02724" y="161095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23" y="2195851"/>
            <a:ext cx="4324865" cy="742847"/>
          </a:xfrm>
        </p:spPr>
        <p:txBody>
          <a:bodyPr rtlCol="0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 проекта</a:t>
            </a: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723" y="3429000"/>
            <a:ext cx="3338553" cy="430845"/>
          </a:xfrm>
        </p:spPr>
        <p:txBody>
          <a:bodyPr rtlCol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3070" y="99294"/>
            <a:ext cx="560173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35" y="161095"/>
            <a:ext cx="896481" cy="746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66" y="161095"/>
            <a:ext cx="634315" cy="7469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491" y="3334650"/>
            <a:ext cx="5132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«Мир новых возможностей» подразумевает групповые и массовые мероприятия, в которых ребенок принимает участие совместно со своими родителями (законными представителями), что позволяет ребенку-инвалиду почувствовать себя самостоятельным, и в то же время ощутить поддержку со стороны родителей. Данный проект направлен на развитие социальной поддержки детей-инвалидов, их полноценной интеграции в общество посредством организации физкультурно-оздоровительных и спортивных мероприятий: «Спартакиада», «Велогонки», «Веселые старты» «Снежное сафари», «Папа, мама, 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 спортивная 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семья», «</a:t>
            </a:r>
            <a:r>
              <a:rPr lang="ru-RU" sz="1200" dirty="0" err="1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Спортландия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«Лыжня дружбы», занятия по адаптивной физической культуре.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84940"/>
            <a:ext cx="3426940" cy="20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908050"/>
            <a:ext cx="4877424" cy="782638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2588" y="3051745"/>
            <a:ext cx="4548187" cy="548190"/>
          </a:xfrm>
        </p:spPr>
        <p:txBody>
          <a:bodyPr rtlCol="0">
            <a:norm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детей-инвалидов и детей с ограниченными возможностями здоровья.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6" y="2693773"/>
            <a:ext cx="3931664" cy="2825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36116" y="25471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1231900"/>
            <a:ext cx="4878365" cy="782638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238" y="2826179"/>
            <a:ext cx="4565650" cy="701675"/>
          </a:xfrm>
        </p:spPr>
        <p:txBody>
          <a:bodyPr rtlCol="0"/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повседневной жизни и жизненного потенциала семей, воспитывающих детей-инвалидов.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физического развития детей-инвалидов.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родителей оказывать поддержку ребенку.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эмоционального фона участников, снижение эмоционального напряжения.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самооценки детей-инвалидов и детей с ограниченными возможностями здоровья.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08" y="2374900"/>
            <a:ext cx="5156886" cy="14144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704" y="164013"/>
            <a:ext cx="634315" cy="7469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035" y="158177"/>
            <a:ext cx="896190" cy="7498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64194" y="91710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908050"/>
            <a:ext cx="4877424" cy="782638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023" y="2846914"/>
            <a:ext cx="4460382" cy="1432690"/>
          </a:xfrm>
        </p:spPr>
        <p:txBody>
          <a:bodyPr rtlCol="0"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Семьи, воспитывающие ребенка с инвалидностью, представляют одну из наиболее уязвимых групп населения. Для решения проблем со здоровьем необходимы технологии, направленные на восстановление, сохранение, укрепление здоровья, на повышение жизненного потенциала семьи. </a:t>
            </a:r>
            <a:endParaRPr lang="ru-RU" sz="1200" b="0" dirty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21" y="3023085"/>
            <a:ext cx="3492843" cy="1911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33967" y="4324865"/>
            <a:ext cx="49015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39480" y="46276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0251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614" y="1072174"/>
            <a:ext cx="6001386" cy="782638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996113" y="2908406"/>
            <a:ext cx="4284662" cy="122698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и спортивные мероприятия: «Спартакиада», «Велогонки», «Снежное сафари», «Папа. мама, я-спортивная семья», «Веселая </a:t>
            </a:r>
            <a:r>
              <a:rPr lang="ru-RU" sz="1200" b="0" dirty="0" err="1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спортландия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«Лыжня дружбы»; занятия по адаптивной физической </a:t>
            </a: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культуре, совместная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деятельность.</a:t>
            </a:r>
          </a:p>
          <a:p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6" y="3058704"/>
            <a:ext cx="2783002" cy="1618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5" y="1325968"/>
            <a:ext cx="2320178" cy="164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27" y="4770269"/>
            <a:ext cx="2879275" cy="1864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01386" y="93169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2819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026" y="1986725"/>
            <a:ext cx="4141277" cy="402248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Целевая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0263" y="2737765"/>
            <a:ext cx="4365625" cy="2587571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Дети-инвалиды 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дети с ограниченными физическими и умственными возможностями в возрасте от 4 до 18 лет, находящиеся на социальном обслуживании в отделении социальной реабилитации детей-инвалидов и в отделении социального обслуживания на дому ГОАУСОН «КЦСОН ЗАТО 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г.Североморск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Дети-инвалиды 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дети с ограниченными физическими и умственными возможностями в возрасте от 3 до 18 лет не состоящие на социальном обслуживании в ГОАУСОН «КЦСОН 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г.Североморск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представители), воспитывающие детей с инвалидностью и детей с ограниченными физическими и умственными возможностями.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741773" y="1986725"/>
            <a:ext cx="4713166" cy="45719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Период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15543" y="2737765"/>
            <a:ext cx="4365625" cy="23336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2021- Декабрь 2022 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 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целевой группы и разработка планов работы с детьми и их семьями.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Знакомство участников проекта, проведение мероприятий, включенных в план работы.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Подведение 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итогов, мониторинг количественных показателей, определение результативности проекта и технологий, анализ данных.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35017" y="5672951"/>
            <a:ext cx="6484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проекта: 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Североморск</a:t>
            </a:r>
            <a:endParaRPr lang="ru-RU" sz="1200" dirty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08358" y="0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1503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 20" descr="Круговая диаграмма">
            <a:extLst>
              <a:ext uri="{FF2B5EF4-FFF2-40B4-BE49-F238E27FC236}">
                <a16:creationId xmlns="" xmlns:a16="http://schemas.microsoft.com/office/drawing/2014/main" id="{093B88E5-E854-483F-A761-6A39AF1AE58A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2703146829"/>
              </p:ext>
            </p:extLst>
          </p:nvPr>
        </p:nvGraphicFramePr>
        <p:xfrm>
          <a:off x="834914" y="1373417"/>
          <a:ext cx="4509470" cy="459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888" y="1482689"/>
            <a:ext cx="5076695" cy="676275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количественной результативности</a:t>
            </a:r>
          </a:p>
        </p:txBody>
      </p:sp>
      <p:sp>
        <p:nvSpPr>
          <p:cNvPr id="23" name="Овал 22" descr="В форме круга">
            <a:extLst>
              <a:ext uri="{FF2B5EF4-FFF2-40B4-BE49-F238E27FC236}">
                <a16:creationId xmlns=""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5701084" y="2606591"/>
            <a:ext cx="384048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FFE50F9B-A11D-40B9-B83F-DDF3E10343C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56656" y="2547584"/>
            <a:ext cx="1597889" cy="365125"/>
          </a:xfrm>
        </p:spPr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семей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4C8D5B9-69C7-4696-B552-5307926F5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1667" y="3002063"/>
            <a:ext cx="1763218" cy="365125"/>
          </a:xfrm>
        </p:spPr>
        <p:txBody>
          <a:bodyPr rtlCol="0">
            <a:norm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семей</a:t>
            </a:r>
          </a:p>
        </p:txBody>
      </p:sp>
      <p:sp>
        <p:nvSpPr>
          <p:cNvPr id="24" name="Овал 23" descr="В форме круга">
            <a:extLst>
              <a:ext uri="{FF2B5EF4-FFF2-40B4-BE49-F238E27FC236}">
                <a16:creationId xmlns="" xmlns:a16="http://schemas.microsoft.com/office/drawing/2014/main" id="{FC7368B7-D4B3-45CE-95D8-0AA892A56116}"/>
              </a:ext>
            </a:extLst>
          </p:cNvPr>
          <p:cNvSpPr/>
          <p:nvPr/>
        </p:nvSpPr>
        <p:spPr>
          <a:xfrm>
            <a:off x="7870941" y="2614279"/>
            <a:ext cx="370026" cy="36867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B9D2CE79-7062-4C12-A2AE-683EAD4CCE0C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73798" y="2537943"/>
            <a:ext cx="1597889" cy="365125"/>
          </a:xfrm>
        </p:spPr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 человек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25FB3E19-7A7E-47B8-A21F-09F559854C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0967" y="3017447"/>
            <a:ext cx="1597889" cy="365125"/>
          </a:xfrm>
        </p:spPr>
        <p:txBody>
          <a:bodyPr rtlCol="0">
            <a:normAutofit fontScale="77500" lnSpcReduction="20000"/>
          </a:bodyPr>
          <a:lstStyle/>
          <a:p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представители), воспитывающие детей с инвалидностью</a:t>
            </a:r>
          </a:p>
          <a:p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 descr="В форме круга">
            <a:extLst>
              <a:ext uri="{FF2B5EF4-FFF2-40B4-BE49-F238E27FC236}">
                <a16:creationId xmlns="" xmlns:a16="http://schemas.microsoft.com/office/drawing/2014/main" id="{CB3E6EAD-AA8B-4D6A-B852-670A3BE077FA}"/>
              </a:ext>
            </a:extLst>
          </p:cNvPr>
          <p:cNvSpPr/>
          <p:nvPr/>
        </p:nvSpPr>
        <p:spPr>
          <a:xfrm>
            <a:off x="10152030" y="2621373"/>
            <a:ext cx="384048" cy="384048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BDFECF88-E632-4781-8739-84E6E892DC4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0708970" y="2539963"/>
            <a:ext cx="1597889" cy="365125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1D0B53C-EBAB-4000-8108-72EE7F62A9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94110" y="3018301"/>
            <a:ext cx="1597889" cy="365125"/>
          </a:xfrm>
        </p:spPr>
        <p:txBody>
          <a:bodyPr rtlCol="0">
            <a:norm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</a:t>
            </a:r>
          </a:p>
        </p:txBody>
      </p:sp>
      <p:sp>
        <p:nvSpPr>
          <p:cNvPr id="19" name="Овал 18" descr="В форме круга">
            <a:extLst>
              <a:ext uri="{FF2B5EF4-FFF2-40B4-BE49-F238E27FC236}">
                <a16:creationId xmlns="" xmlns:a16="http://schemas.microsoft.com/office/drawing/2014/main" id="{74F8D4E4-1B47-416C-9A28-44D029B05DF3}"/>
              </a:ext>
            </a:extLst>
          </p:cNvPr>
          <p:cNvSpPr/>
          <p:nvPr/>
        </p:nvSpPr>
        <p:spPr>
          <a:xfrm>
            <a:off x="5701084" y="3741294"/>
            <a:ext cx="384048" cy="384048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20CA877-BC73-44B2-B723-8023CA00ED0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75215" y="3670757"/>
            <a:ext cx="1483034" cy="365125"/>
          </a:xfrm>
        </p:spPr>
        <p:txBody>
          <a:bodyPr rtlCol="0">
            <a:noAutofit/>
          </a:bodyPr>
          <a:lstStyle/>
          <a:p>
            <a:pPr algn="ctr"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9C508980-C5CA-4BC3-A366-9BA1490CA4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0" y="4279572"/>
            <a:ext cx="1881181" cy="36512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(общая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-волонтеры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-школьники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Овал 19" descr="В форме круга">
            <a:extLst>
              <a:ext uri="{FF2B5EF4-FFF2-40B4-BE49-F238E27FC236}">
                <a16:creationId xmlns="" xmlns:a16="http://schemas.microsoft.com/office/drawing/2014/main" id="{46B993A4-B156-41FD-9B95-16911035EAA1}"/>
              </a:ext>
            </a:extLst>
          </p:cNvPr>
          <p:cNvSpPr/>
          <p:nvPr/>
        </p:nvSpPr>
        <p:spPr>
          <a:xfrm>
            <a:off x="7874646" y="3772521"/>
            <a:ext cx="384048" cy="384048"/>
          </a:xfrm>
          <a:prstGeom prst="ellipse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F800B5B-000C-40A0-984E-296FEF26F894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373797" y="3772521"/>
            <a:ext cx="1597889" cy="365125"/>
          </a:xfrm>
        </p:spPr>
        <p:txBody>
          <a:bodyPr rtlCol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мероприятий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C76F4DF-E770-433B-A99B-E75E3AD5B8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40967" y="4282634"/>
            <a:ext cx="1597889" cy="365125"/>
          </a:xfrm>
        </p:spPr>
        <p:txBody>
          <a:bodyPr rtlCol="0">
            <a:norm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мероприятий-</a:t>
            </a:r>
          </a:p>
        </p:txBody>
      </p:sp>
      <p:sp>
        <p:nvSpPr>
          <p:cNvPr id="22" name="Овал 21" descr="В форме круга">
            <a:extLst>
              <a:ext uri="{FF2B5EF4-FFF2-40B4-BE49-F238E27FC236}">
                <a16:creationId xmlns="" xmlns:a16="http://schemas.microsoft.com/office/drawing/2014/main" id="{F25A7B72-F802-4A5B-9C15-E6092A747BDA}"/>
              </a:ext>
            </a:extLst>
          </p:cNvPr>
          <p:cNvSpPr/>
          <p:nvPr/>
        </p:nvSpPr>
        <p:spPr>
          <a:xfrm>
            <a:off x="10185761" y="3715016"/>
            <a:ext cx="384048" cy="38404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F685F4B4-4174-4802-8880-EBF24FC23D34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0708970" y="3670757"/>
            <a:ext cx="1597889" cy="365125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64A8CDE2-952B-4BD3-A740-DF54D4C7E8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708969" y="4294396"/>
            <a:ext cx="1597889" cy="365125"/>
          </a:xfrm>
        </p:spPr>
        <p:txBody>
          <a:bodyPr rtlCol="0">
            <a:no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специалистов, обеспечивающих реализацию мероприятий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sp>
        <p:nvSpPr>
          <p:cNvPr id="30" name="Овал 29" descr="В форме круга">
            <a:extLst>
              <a:ext uri="{FF2B5EF4-FFF2-40B4-BE49-F238E27FC236}">
                <a16:creationId xmlns="" xmlns:a16="http://schemas.microsoft.com/office/drawing/2014/main" id="{46B993A4-B156-41FD-9B95-16911035EAA1}"/>
              </a:ext>
            </a:extLst>
          </p:cNvPr>
          <p:cNvSpPr/>
          <p:nvPr/>
        </p:nvSpPr>
        <p:spPr>
          <a:xfrm>
            <a:off x="7889426" y="4783022"/>
            <a:ext cx="369268" cy="3781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444041" y="4783022"/>
            <a:ext cx="17353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D30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dirty="0" smtClean="0">
                <a:solidFill>
                  <a:srgbClr val="D30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</a:t>
            </a:r>
            <a:endParaRPr lang="ru-RU" b="1" dirty="0">
              <a:solidFill>
                <a:srgbClr val="D30F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Текст 12">
            <a:extLst>
              <a:ext uri="{FF2B5EF4-FFF2-40B4-BE49-F238E27FC236}">
                <a16:creationId xmlns="" xmlns:a16="http://schemas.microsoft.com/office/drawing/2014/main" id="{BC76F4DF-E770-433B-A99B-E75E3AD5B8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61596" y="5259917"/>
            <a:ext cx="1817597" cy="365125"/>
          </a:xfrm>
        </p:spPr>
        <p:txBody>
          <a:bodyPr rtlCol="0">
            <a:no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СМИ, телерепортажи, на официальных страницах в сети интернет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708358" y="95448"/>
            <a:ext cx="6096000" cy="8828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6615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4" y="908050"/>
            <a:ext cx="5361933" cy="78263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4007" y="1953600"/>
            <a:ext cx="4764946" cy="4045781"/>
          </a:xfrm>
        </p:spPr>
        <p:txBody>
          <a:bodyPr rtlCol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целевой группы проекта в спортивно-оздоровительных мероприятиях.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семей, воспитывающих детей с инвалидностью, повысивших родительскую компетенцию в вопросах физического воспитания и здорового образа жизни. </a:t>
            </a:r>
            <a:endParaRPr lang="ru-RU" sz="1200" b="0" dirty="0" smtClean="0">
              <a:solidFill>
                <a:srgbClr val="197DC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совместного </a:t>
            </a: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досуга, повышение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повседневной жизни и жизненного потенциала семей, воспитывающих детей-инвалидов.</a:t>
            </a:r>
            <a:endParaRPr lang="ru-RU" sz="1200" b="0" dirty="0" smtClean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здоровья, повышение качества </a:t>
            </a: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семей, воспитывающих детей-инвалидов</a:t>
            </a: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контактов, восстановление связей, социализация, расширение коммуникативного пространства.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200" b="0" dirty="0" smtClean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напряжения, тревоги, стимулирование положительных эмоциональных переживаний у детей-инвалидов</a:t>
            </a: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</a:t>
            </a:r>
            <a:r>
              <a:rPr lang="ru-RU" sz="1200" b="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сохранение, укрепление  физического здоровья детей-инвалидов.</a:t>
            </a:r>
            <a:r>
              <a:rPr lang="ru-RU" sz="1200" dirty="0">
                <a:solidFill>
                  <a:srgbClr val="197D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0" dirty="0">
              <a:solidFill>
                <a:srgbClr val="197D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42" y="2203282"/>
            <a:ext cx="3558746" cy="3334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17" y="161095"/>
            <a:ext cx="634315" cy="746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534" y="161095"/>
            <a:ext cx="896190" cy="749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9" y="93169"/>
            <a:ext cx="5777537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lvl="0" algn="ctr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8543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«Веселый отпуск»</Template>
  <TotalTime>0</TotalTime>
  <Words>968</Words>
  <Application>Microsoft Office PowerPoint</Application>
  <PresentationFormat>Широкоэкранный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Impact</vt:lpstr>
      <vt:lpstr>Times New Roman</vt:lpstr>
      <vt:lpstr>Wingdings</vt:lpstr>
      <vt:lpstr>Тема Office</vt:lpstr>
      <vt:lpstr>Проект  «Мир новых возможностей»</vt:lpstr>
      <vt:lpstr>Краткое описание проекта</vt:lpstr>
      <vt:lpstr> Цель</vt:lpstr>
      <vt:lpstr>Задачи </vt:lpstr>
      <vt:lpstr> Актуальность</vt:lpstr>
      <vt:lpstr> Направление деятельности</vt:lpstr>
      <vt:lpstr>Презентация PowerPoint</vt:lpstr>
      <vt:lpstr>Показатели количественной результативности</vt:lpstr>
      <vt:lpstr> Ключевые социальные результаты</vt:lpstr>
      <vt:lpstr>  Тиражирование  </vt:lpstr>
      <vt:lpstr>Межведомственное взаимодействие </vt:lpstr>
      <vt:lpstr>Благодарим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2021-11-01T11:15:44Z</dcterms:created>
  <dcterms:modified xsi:type="dcterms:W3CDTF">2022-04-29T06:36:30Z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