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65" r:id="rId2"/>
    <p:sldId id="338" r:id="rId3"/>
    <p:sldId id="273" r:id="rId4"/>
    <p:sldId id="350" r:id="rId5"/>
    <p:sldId id="351" r:id="rId6"/>
    <p:sldId id="352" r:id="rId7"/>
    <p:sldId id="364" r:id="rId8"/>
    <p:sldId id="353" r:id="rId9"/>
    <p:sldId id="337" r:id="rId10"/>
    <p:sldId id="323" r:id="rId11"/>
    <p:sldId id="386" r:id="rId12"/>
    <p:sldId id="346" r:id="rId13"/>
    <p:sldId id="271" r:id="rId14"/>
    <p:sldId id="270" r:id="rId15"/>
    <p:sldId id="319" r:id="rId16"/>
    <p:sldId id="333" r:id="rId17"/>
    <p:sldId id="342" r:id="rId18"/>
    <p:sldId id="303" r:id="rId19"/>
    <p:sldId id="332" r:id="rId20"/>
    <p:sldId id="370" r:id="rId21"/>
    <p:sldId id="336" r:id="rId22"/>
    <p:sldId id="316" r:id="rId23"/>
    <p:sldId id="363" r:id="rId24"/>
    <p:sldId id="362" r:id="rId25"/>
    <p:sldId id="339" r:id="rId26"/>
    <p:sldId id="374" r:id="rId27"/>
    <p:sldId id="312" r:id="rId28"/>
    <p:sldId id="381" r:id="rId29"/>
    <p:sldId id="385" r:id="rId30"/>
    <p:sldId id="384" r:id="rId31"/>
    <p:sldId id="264" r:id="rId32"/>
    <p:sldId id="382" r:id="rId33"/>
    <p:sldId id="265" r:id="rId34"/>
    <p:sldId id="349" r:id="rId35"/>
    <p:sldId id="347" r:id="rId36"/>
    <p:sldId id="343" r:id="rId37"/>
    <p:sldId id="344" r:id="rId38"/>
    <p:sldId id="345" r:id="rId39"/>
    <p:sldId id="340" r:id="rId40"/>
    <p:sldId id="348" r:id="rId41"/>
    <p:sldId id="366" r:id="rId42"/>
    <p:sldId id="367" r:id="rId43"/>
    <p:sldId id="267" r:id="rId44"/>
    <p:sldId id="268" r:id="rId45"/>
    <p:sldId id="330" r:id="rId46"/>
    <p:sldId id="324" r:id="rId47"/>
    <p:sldId id="309" r:id="rId48"/>
    <p:sldId id="326" r:id="rId49"/>
    <p:sldId id="317" r:id="rId50"/>
    <p:sldId id="331" r:id="rId51"/>
    <p:sldId id="368" r:id="rId52"/>
    <p:sldId id="334" r:id="rId53"/>
    <p:sldId id="369" r:id="rId54"/>
    <p:sldId id="320" r:id="rId5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145" d="100"/>
          <a:sy n="145" d="100"/>
        </p:scale>
        <p:origin x="64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9551-ACC0-4174-9031-6B6E4D658B52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99503-6AF0-47C8-923C-7F8474CB0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43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67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913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63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64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19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0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2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903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8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99503-6AF0-47C8-923C-7F8474CB06E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78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8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4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82C2F-D911-4763-B269-A32BE395279E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8D50F-1483-40D7-A219-26014EE2A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3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8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6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8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71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3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1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959A2-41A6-4F1A-8A93-680014D7C536}" type="datetimeFigureOut">
              <a:rPr lang="ru-RU" smtClean="0"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8BFFD-9016-48FD-9B15-D4F27D7CA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7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18.pn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18.png"/><Relationship Id="rId4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8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1960" y="201870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г.Североморск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822" y="1873429"/>
            <a:ext cx="844635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Kai-SB" pitchFamily="65" charset="-120"/>
                <a:cs typeface="Aharoni" panose="02010803020104030203" pitchFamily="2" charset="-79"/>
              </a:rPr>
              <a:t>Проект 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DFKai-SB" pitchFamily="65" charset="-120"/>
                <a:cs typeface="Aharoni" panose="02010803020104030203" pitchFamily="2" charset="-79"/>
              </a:rPr>
              <a:t>«Особым детям – особая забота»</a:t>
            </a:r>
          </a:p>
        </p:txBody>
      </p:sp>
      <p:pic>
        <p:nvPicPr>
          <p:cNvPr id="7" name="Picture 2" descr="https://upload.wikimedia.org/wikipedia/commons/thumb/3/3b/%D0%93%D0%B5%D1%80%D0%B1_%D0%9C%D1%83%D1%80%D0%BC%D0%B0%D0%BD%D1%81%D0%BA%D0%BE%D0%B9_%D0%BE%D0%B1%D0%BB%D0%B0%D1%81%D1%82%D0%B8.svg/891px-%D0%93%D0%B5%D1%80%D0%B1_%D0%9C%D1%83%D1%80%D0%BC%D0%B0%D0%BD%D1%81%D0%BA%D0%BE%D0%B9_%D0%BE%D0%B1%D0%BB%D0%B0%D1%81%D1%82%D0%B8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4" y="246528"/>
            <a:ext cx="1008112" cy="13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678134"/>
            <a:ext cx="74601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Заведующий отделением социальной реабилитации детей-инвалидов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Поливцева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Юлия Сергеевна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1523"/>
            <a:ext cx="1297001" cy="13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3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910" y="106252"/>
            <a:ext cx="6519930" cy="589208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Встреча с наставниками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2" descr="C:\Users\565\Desktop\v_3Fzqnkx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8" y="1103103"/>
            <a:ext cx="4455230" cy="3134623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erver\ОБМЕН\ОРДиП\Для ГРАНТА\фотки проект\наставничество собрание\DSC_0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94" y="2120923"/>
            <a:ext cx="4155745" cy="269261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8BFBEA7-37EC-4325-AF5E-77726842F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10" y="0"/>
            <a:ext cx="6338073" cy="15712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7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403" y="1393854"/>
            <a:ext cx="2395936" cy="2402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4277" y="236403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Наставничество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3743268" cy="1469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101587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этапы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2626" y="915566"/>
            <a:ext cx="52960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Формирование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целевой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группы. Разработка индивидуальных планов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работы с детьми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2. Привлечение  и  обучение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наставников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3. Подготовка детей к принятию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нового человека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. Знакомство. Совместные мероприятия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4.Формирование пар «ребенок-наставник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endParaRPr lang="ru-RU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5.Практические мероприятия по выполнению работ, обеспечивающие эффективное применение новой социальной практики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наставничества.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6.Совместное участие наставников и специалистов в создании портфолио достижений (успехов)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фотокниг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" y="-1"/>
            <a:ext cx="3536157" cy="5143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82" y="1370733"/>
            <a:ext cx="2395936" cy="2402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500" y="332512"/>
            <a:ext cx="3743268" cy="146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1151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Выездные мероприятия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0214" y="2156250"/>
            <a:ext cx="2134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Совместный досуг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1413302"/>
            <a:ext cx="504056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Вводные мероприятия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Экскурсии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Представления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Общение с животными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Расходы: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Аренда автобуса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Оплата входных билетов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05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216" y="3753853"/>
            <a:ext cx="4981387" cy="27165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G:\Фото День семьи, любви и верности\IMG_9891-06-07-18-09-5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b="3421"/>
          <a:stretch/>
        </p:blipFill>
        <p:spPr bwMode="auto">
          <a:xfrm>
            <a:off x="1130060" y="763934"/>
            <a:ext cx="6883880" cy="425335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5694" y="-66027"/>
            <a:ext cx="6181224" cy="65593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Особый пикник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61340A7-74BD-45F6-A538-445A27D81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37" y="47098"/>
            <a:ext cx="3793335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70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>
          <a:xfrm>
            <a:off x="314952" y="3148916"/>
            <a:ext cx="2971712" cy="180770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52" y="911251"/>
            <a:ext cx="5118145" cy="404536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911251"/>
            <a:ext cx="2971712" cy="215068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83BA6B1-0B0C-4807-A0CA-DC05DBF9C831}"/>
              </a:ext>
            </a:extLst>
          </p:cNvPr>
          <p:cNvSpPr/>
          <p:nvPr/>
        </p:nvSpPr>
        <p:spPr>
          <a:xfrm>
            <a:off x="1675682" y="-32057"/>
            <a:ext cx="61312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Рисунок на асфальте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D6F7441-B7C5-423D-A6F3-DFA2DD0AD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662" y="186883"/>
            <a:ext cx="5318185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55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565\Desktop\540noG_DF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60" y="861050"/>
            <a:ext cx="2427395" cy="194625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565\Desktop\nY3elSwVUz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72" y="861050"/>
            <a:ext cx="2427395" cy="194625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61668" y="35923"/>
            <a:ext cx="6323504" cy="66196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Океанариум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B492574-4C34-4637-81EB-F9B44C063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0" y="861049"/>
            <a:ext cx="2714748" cy="407212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ABB275E-1554-4FF1-9505-671D28D381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8"/>
          <a:stretch/>
        </p:blipFill>
        <p:spPr>
          <a:xfrm>
            <a:off x="3419872" y="2976648"/>
            <a:ext cx="4716514" cy="199030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5DFC8E-B279-4176-B77F-B72149CB9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607" y="176548"/>
            <a:ext cx="2913625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4352" y="183743"/>
            <a:ext cx="9028497" cy="16687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7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Клуб кинологов и </a:t>
            </a:r>
            <a:r>
              <a:rPr lang="ru-RU" sz="502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канистерапевтов</a:t>
            </a:r>
            <a:r>
              <a:rPr lang="ru-RU" sz="50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97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«Романов на Мурмане»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B745F6-C11A-45A3-B9AD-6C6796B90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9622"/>
            <a:ext cx="5505839" cy="365622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\\server\ОБМЕН\ОСРДИ\Для ГРАНТА\ФОТОАЛЬБОМЫ\СТРЕЛЬЦОВ\1YjXDTVZW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02" y="1419622"/>
            <a:ext cx="2182762" cy="3656219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02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" y="-1"/>
            <a:ext cx="3536157" cy="5143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82" y="1370733"/>
            <a:ext cx="2395936" cy="2402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39502"/>
            <a:ext cx="3743268" cy="146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41151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Оздоровительные  мероприятия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1417" y="2283718"/>
            <a:ext cx="221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Оздоровление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1413302"/>
            <a:ext cx="50405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Посещение тропической купальни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Велогонки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Спартакиады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Расходы: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Аренда автобуса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Оплата входных билетов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Покупка спортивного оборудования и инвентаря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server\ОБМЕН\ОРДиП\КОМКОВА\ФОТО В ПРЕЗЕНТАЦИЮ\bFUYxCvxZ7E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"/>
          <a:stretch/>
        </p:blipFill>
        <p:spPr bwMode="auto">
          <a:xfrm>
            <a:off x="3096895" y="2778906"/>
            <a:ext cx="2700027" cy="210737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server\ОБМЕН\ОРДиП\КОМКОВА\ФОТО В ПРЕЗЕНТАЦИЮ\тропическая купальня\DSC_05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35" y="870436"/>
            <a:ext cx="2695404" cy="1806478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C:\Users\565\Desktop\B-ROmE6hW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64" y="861200"/>
            <a:ext cx="2916199" cy="4025078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61668" y="35923"/>
            <a:ext cx="6323504" cy="66196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Тропическая купальня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2F2CAF8-8475-418E-9073-DCEE22FC0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137" y="199238"/>
            <a:ext cx="5754649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970C441-C888-473B-9037-CBCFC89B7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9" y="861200"/>
            <a:ext cx="2791964" cy="4025078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1800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75386" y="23603"/>
            <a:ext cx="7782025" cy="66196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Спортивные мероприятия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70A1FF5-96C5-4AF5-8238-24C8B6B91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4" y="3098155"/>
            <a:ext cx="2714356" cy="1814409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\\server\ОБМЕН\ОРДиП\КОМКОВА\ФОТО В ПРЕЗЕНТАЦИЮ\IrtQLuwG0R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76" y="1168195"/>
            <a:ext cx="2892440" cy="179766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server\ОБМЕН\ОСРДИ\КОМКОВА\фотографии по проекту обобщение\СПОРТИВНЫЕ МЕРОПРИЯТИЯ\ФОТО СПОРТАКИАДА 13.04.2019\СПОРТАКИАДА 13.04.2019\DSC_15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58"/>
          <a:stretch/>
        </p:blipFill>
        <p:spPr bwMode="auto">
          <a:xfrm>
            <a:off x="3224118" y="1168194"/>
            <a:ext cx="2517679" cy="3738155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erver\ОБМЕН\ОСРДИ\Для ГРАНТА\ФОТО ДЛЯ БРОШЮРЫ\DSC_1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3" y="1168194"/>
            <a:ext cx="2714357" cy="1814296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rver\ОБМЕН\ОСРДИ\Для ГРАНТА\ФОТО ДЛЯ БРОШЮРЫ\DSC_1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76" y="3098155"/>
            <a:ext cx="2892440" cy="1814306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02B97C9-58E1-4DF5-8777-0DCC493D3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07" y="237151"/>
            <a:ext cx="6699182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27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321120" y="814812"/>
            <a:ext cx="3744416" cy="1465575"/>
            <a:chOff x="5004049" y="2638510"/>
            <a:chExt cx="3744416" cy="1465575"/>
          </a:xfrm>
        </p:grpSpPr>
        <p:sp>
          <p:nvSpPr>
            <p:cNvPr id="8" name="TextBox 7"/>
            <p:cNvSpPr txBox="1"/>
            <p:nvPr/>
          </p:nvSpPr>
          <p:spPr>
            <a:xfrm>
              <a:off x="5148064" y="2638510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600" b="1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5292080" y="3356996"/>
              <a:ext cx="3168352" cy="662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4049" y="3580865"/>
              <a:ext cx="3744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8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5441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08" y="1370734"/>
            <a:ext cx="2395936" cy="2402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3048" y="206340"/>
            <a:ext cx="50405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ОСОБЫМ ДЕТЯМ –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ОСОБАЯ ЗАБОТА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233121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6092" y="1757167"/>
            <a:ext cx="52960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оказание социально-психолого-педагогической помощи и поддержки детям-инвалидам со стороны наставников, направленной на их успешную адаптацию в обществе 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Целевая группа: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Дети-инвалиды и дети с ограниченными физическими и умственными возможностями в возрасте от 10 до 18 лет</a:t>
            </a:r>
          </a:p>
          <a:p>
            <a:endParaRPr lang="ru-RU" sz="16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Сроки реализации: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01 апреля 2018 – 30 сентября 2019</a:t>
            </a:r>
          </a:p>
        </p:txBody>
      </p:sp>
    </p:spTree>
    <p:extLst>
      <p:ext uri="{BB962C8B-B14F-4D97-AF65-F5344CB8AC3E}">
        <p14:creationId xmlns:p14="http://schemas.microsoft.com/office/powerpoint/2010/main" val="944324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FC8780-35DB-4343-B448-83D0F491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818" y="-21995"/>
            <a:ext cx="6858000" cy="857250"/>
          </a:xfrm>
        </p:spPr>
        <p:txBody>
          <a:bodyPr>
            <a:noAutofit/>
          </a:bodyPr>
          <a:lstStyle/>
          <a:p>
            <a:r>
              <a:rPr lang="ru-RU" sz="45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«Снежное сафари»</a:t>
            </a:r>
          </a:p>
        </p:txBody>
      </p:sp>
      <p:pic>
        <p:nvPicPr>
          <p:cNvPr id="2050" name="Picture 2" descr="\\server\ОБМЕН\ОСРДИ\КОМКОВА\фотографии по проекту обобщение\СПОРТИВНЫЕ МЕРОПРИЯТИЯ\СНЕЖНОЕ САФАРИ 2\IMG_1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03" y="1228030"/>
            <a:ext cx="2731564" cy="185826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erver\ОБМЕН\ОСРДИ\КОМКОВА\фотографии по проекту обобщение\СПОРТИВНЫЕ МЕРОПРИЯТИЯ\СНЕЖНОЕ САФАРИ 2\IMG_1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" y="1213600"/>
            <a:ext cx="2787401" cy="185826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B418FCC-4859-402B-938F-F926B30B0D20}"/>
              </a:ext>
            </a:extLst>
          </p:cNvPr>
          <p:cNvSpPr/>
          <p:nvPr/>
        </p:nvSpPr>
        <p:spPr>
          <a:xfrm>
            <a:off x="2210102" y="461275"/>
            <a:ext cx="4723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cs typeface="Times New Roman" panose="02020603050405020304" pitchFamily="18" charset="0"/>
              </a:rPr>
              <a:t>Лыжные прогулки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275" y="1171567"/>
            <a:ext cx="3107450" cy="20716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D94063-E243-4226-B228-B73C08C51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7"/>
          <a:stretch/>
        </p:blipFill>
        <p:spPr>
          <a:xfrm>
            <a:off x="766695" y="3147814"/>
            <a:ext cx="3780763" cy="189732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F924CF2-AA23-40E4-A051-1B9624C1D1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3" b="14153"/>
          <a:stretch/>
        </p:blipFill>
        <p:spPr>
          <a:xfrm>
            <a:off x="5004048" y="3174556"/>
            <a:ext cx="3085680" cy="184383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852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99" y="1393854"/>
            <a:ext cx="2395936" cy="2402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0671" y="236403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</a:t>
            </a:r>
            <a:r>
              <a:rPr lang="ru-RU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9952" y="5147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Интерактивные занятия с элементами арт-терапии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58" y="270945"/>
            <a:ext cx="3743268" cy="1469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915566"/>
            <a:ext cx="5040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Цель: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снятие напряжения, облегчение процесса адаптации, развитие творческих способностей у детей, развитие коммуникативных навыков. 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1. Песочная терапия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Акватерапия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Акваанимация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4.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Цветотерапия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Периодичность: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1 раз в месяц, малыми группами по 8 – 10 человек.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04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668" y="35923"/>
            <a:ext cx="6323504" cy="66196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Арттерапия</a:t>
            </a:r>
          </a:p>
        </p:txBody>
      </p:sp>
      <p:pic>
        <p:nvPicPr>
          <p:cNvPr id="3" name="Picture 2" descr="G:\ФОТО МЕРОПРИЯТИЯ\22.11.2018 ПЕСОЧНАЯ ТЕРАПИЯ\DSC_0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432" y="2981737"/>
            <a:ext cx="2620628" cy="1933118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server\ОБМЕН\ОРДиП\Для ГРАНТА\фотки проект\DCIM\100D3300\DSC_0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164" y="909257"/>
            <a:ext cx="2620628" cy="194393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ФОТО МЕРОПРИЯТИЯ\22.11.2018 ПЕСОЧНАЯ ТЕРАПИЯ\DSC_0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1" y="3379486"/>
            <a:ext cx="2176483" cy="1562156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server\ОБМЕН\ОРДиП\Для ГРАНТА\фотки проект\фото дети\DwOCq2Kg6J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41" y="926123"/>
            <a:ext cx="3047044" cy="400559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565\Desktop\avg_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7" y="909257"/>
            <a:ext cx="2200181" cy="236198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83157D-D391-454F-ACC8-0328CAB0F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607" y="195486"/>
            <a:ext cx="2913625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23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3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090" y="852666"/>
            <a:ext cx="5143500" cy="3438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196495" y="736039"/>
            <a:ext cx="5143500" cy="36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60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99" y="1393854"/>
            <a:ext cx="2395936" cy="2402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2659" y="236403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Фототерапия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5568" y="41151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Фотопрогулки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98" y="267494"/>
            <a:ext cx="3743268" cy="1469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045" y="934730"/>
            <a:ext cx="52960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Раскрытие творческих способностей детей-инвалидов, развитие эстетического восприятия, коммуникативных навыков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Участники: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8 детей-инвалидов в возрасте от 10 до 18 лет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Участие в проекте: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Предполагает совместную деятельность с наставниками под руководством специалистов. Самостоятельное фотографирование. 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Результат: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Разработка и печать индивидуальных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</a:rPr>
              <a:t>фотокниг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64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20" y="216569"/>
            <a:ext cx="7995045" cy="468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80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\ОБМЕН\ОРДиП\Для ГРАНТА\фотки проект\DCIM\100D3300\DSC_0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46" y="896712"/>
            <a:ext cx="2911760" cy="196156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server\ОБМЕН\ОРДиП\Для ГРАНТА\фотки проект\Фото детей, наставничество\фото Печников\DSC_0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3" y="896712"/>
            <a:ext cx="2562043" cy="196156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server\ОБМЕН\ОРДиП\Для ГРАНТА\фотки проект\Фото детей, наставничество\фото Гаврилов\DSC_0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2" y="3184461"/>
            <a:ext cx="2357920" cy="152071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ОБМЕН\ОРДиП\Для ГРАНТА\фотки проект\DCIM\100D3300\DSC_03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 b="16454"/>
          <a:stretch>
            <a:fillRect/>
          </a:stretch>
        </p:blipFill>
        <p:spPr bwMode="auto">
          <a:xfrm>
            <a:off x="3225090" y="3184461"/>
            <a:ext cx="3039565" cy="152071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\\server\ОБМЕН\ОРДиП\Для ГРАНТА\фотки проект\DCIM\100D3300\DSC_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12" y="3184461"/>
            <a:ext cx="2120104" cy="152071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server\ОБМЕН\ОРДиП\Для ГРАНТА\фотки проект\DCIM\100D3300\DSC_00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21" y="896712"/>
            <a:ext cx="2603770" cy="196156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1385667" y="-49672"/>
            <a:ext cx="6181224" cy="6559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Фотопрогулки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F908011-303D-476C-995B-BBA4E53C3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612" y="109443"/>
            <a:ext cx="3644347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439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43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587"/>
            <a:ext cx="7387158" cy="51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282" y="1370733"/>
            <a:ext cx="2395936" cy="2402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0032" y="348665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проекта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8767"/>
            <a:ext cx="3743268" cy="1469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2371694"/>
            <a:ext cx="2523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3085" y="1275606"/>
            <a:ext cx="50405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Повышение профессиональных компетенций специалистов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Интерактивные занятия с элементами арт-терапии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Выездные мероприятия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Оздоровительные мероприятия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Психологические тренинги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Фотопрогулки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Создание портфолио достижений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информационно-методический сборник</a:t>
            </a: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Проведение семинаров</a:t>
            </a:r>
          </a:p>
          <a:p>
            <a:pPr marL="342900" indent="-342900">
              <a:buAutoNum type="arabicPeriod"/>
            </a:pP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09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3860513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787" y="0"/>
            <a:ext cx="3860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4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562340" cy="51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64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56" y="0"/>
            <a:ext cx="767308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6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6351" y="248506"/>
            <a:ext cx="7617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5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Результаты: </a:t>
            </a:r>
          </a:p>
          <a:p>
            <a:endParaRPr lang="ru-RU" sz="135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marL="214313" indent="-214313">
              <a:buFontTx/>
              <a:buChar char="-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Повышение самооценки</a:t>
            </a:r>
          </a:p>
          <a:p>
            <a:pPr marL="214313" indent="-214313">
              <a:buFontTx/>
              <a:buChar char="-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Увлеченность процессом</a:t>
            </a:r>
          </a:p>
          <a:p>
            <a:pPr marL="214313" indent="-214313">
              <a:buFontTx/>
              <a:buChar char="-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Концентрация внимания</a:t>
            </a:r>
          </a:p>
          <a:p>
            <a:pPr marL="214313" indent="-214313">
              <a:buFontTx/>
              <a:buChar char="-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Развитие творческих способностей</a:t>
            </a:r>
          </a:p>
          <a:p>
            <a:pPr marL="214313" indent="-214313">
              <a:buFontTx/>
              <a:buChar char="-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Проявление интереса к фотографированию</a:t>
            </a:r>
          </a:p>
          <a:p>
            <a:pPr marL="214313" indent="-214313">
              <a:buFontTx/>
              <a:buChar char="-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Признание родителей</a:t>
            </a:r>
          </a:p>
          <a:p>
            <a:pPr marL="214313" indent="-214313">
              <a:buFontTx/>
              <a:buChar char="-"/>
            </a:pP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  <a:p>
            <a:pPr marL="214313" indent="-214313">
              <a:buFontTx/>
              <a:buChar char="-"/>
            </a:pPr>
            <a:r>
              <a:rPr lang="ru-RU" b="1" i="1" dirty="0">
                <a:solidFill>
                  <a:schemeClr val="bg1"/>
                </a:solidFill>
              </a:rPr>
              <a:t>Фотокниги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197" y="2760364"/>
            <a:ext cx="2784743" cy="21086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29" y="457201"/>
            <a:ext cx="2751011" cy="2094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01" y="2760364"/>
            <a:ext cx="2763749" cy="21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0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403" y="1393854"/>
            <a:ext cx="2395936" cy="2402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234091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98" y="267494"/>
            <a:ext cx="3743268" cy="1469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348665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родителями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9912" y="915566"/>
            <a:ext cx="50405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Цель: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Профилактика эмоционального выгорания родителей, принятие ребенка, обучение методам взаимодействия с ребенком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Тренинги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Индивидуальная работа с психологом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Периодичность: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1 раз в квартал, группами до 15 человек.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46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321120" y="0"/>
            <a:ext cx="3744416" cy="1465575"/>
            <a:chOff x="5004049" y="2638510"/>
            <a:chExt cx="3744416" cy="1465575"/>
          </a:xfrm>
        </p:grpSpPr>
        <p:sp>
          <p:nvSpPr>
            <p:cNvPr id="8" name="TextBox 7"/>
            <p:cNvSpPr txBox="1"/>
            <p:nvPr/>
          </p:nvSpPr>
          <p:spPr>
            <a:xfrm>
              <a:off x="5148064" y="2638510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600" b="1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5292080" y="3356996"/>
              <a:ext cx="3168352" cy="662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4049" y="3580865"/>
              <a:ext cx="3744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800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5441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08" y="1370734"/>
            <a:ext cx="2395936" cy="2402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3048" y="20634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Диагностические данные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233121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8412" y="1161664"/>
            <a:ext cx="52960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Анализ результатов наставнической работы и определение достигнутого уровня социальных умений и навыков 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Целевая группа: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Дети-инвалиды и дети с ограниченными физическими и умственными возможностями в возрасте от 10 до 18 лет</a:t>
            </a:r>
          </a:p>
          <a:p>
            <a:endParaRPr lang="ru-RU" sz="16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Сроки диагностики: 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июнь 2018, декабрь 2018, сентябрь 2019</a:t>
            </a:r>
          </a:p>
        </p:txBody>
      </p:sp>
    </p:spTree>
    <p:extLst>
      <p:ext uri="{BB962C8B-B14F-4D97-AF65-F5344CB8AC3E}">
        <p14:creationId xmlns:p14="http://schemas.microsoft.com/office/powerpoint/2010/main" val="1714894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71551"/>
            <a:ext cx="6872374" cy="40324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56" y="-92546"/>
            <a:ext cx="664052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72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771550"/>
            <a:ext cx="7191375" cy="4095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-236562"/>
            <a:ext cx="724611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28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916027"/>
            <a:ext cx="7581900" cy="39528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79" y="-92546"/>
            <a:ext cx="7320441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6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921" y="1393854"/>
            <a:ext cx="2395936" cy="240203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911205" y="382758"/>
            <a:ext cx="4968552" cy="2280164"/>
            <a:chOff x="4343254" y="2360202"/>
            <a:chExt cx="4968552" cy="2280164"/>
          </a:xfrm>
        </p:grpSpPr>
        <p:sp>
          <p:nvSpPr>
            <p:cNvPr id="6" name="TextBox 5"/>
            <p:cNvSpPr txBox="1"/>
            <p:nvPr/>
          </p:nvSpPr>
          <p:spPr>
            <a:xfrm>
              <a:off x="4343254" y="2360202"/>
              <a:ext cx="49685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Информационная поддержка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5220073" y="3560531"/>
              <a:ext cx="3168352" cy="662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86637" y="4117146"/>
              <a:ext cx="3744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8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75201" y="2108172"/>
            <a:ext cx="50405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Программа информационного сопровождения</a:t>
            </a:r>
          </a:p>
          <a:p>
            <a:pPr marL="342900" indent="-342900">
              <a:buAutoNum type="arabicPeriod"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Сайт учреждения</a:t>
            </a:r>
          </a:p>
          <a:p>
            <a:pPr marL="342900" indent="-342900">
              <a:buAutoNum type="arabicPeriod"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СМИ</a:t>
            </a:r>
          </a:p>
          <a:p>
            <a:pPr marL="342900" indent="-342900">
              <a:buAutoNum type="arabicPeriod"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Социальные сети</a:t>
            </a:r>
          </a:p>
          <a:p>
            <a:pPr marL="342900" indent="-342900">
              <a:buAutoNum type="arabicPeriod"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Фото- и видео-материалы</a:t>
            </a:r>
          </a:p>
          <a:p>
            <a:pPr marL="342900" indent="-342900">
              <a:buAutoNum type="arabicPeriod"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Отчетность перед </a:t>
            </a:r>
            <a:r>
              <a:rPr lang="ru-RU" sz="2200" b="1" dirty="0" err="1">
                <a:solidFill>
                  <a:schemeClr val="accent2">
                    <a:lumMod val="50000"/>
                  </a:schemeClr>
                </a:solidFill>
              </a:rPr>
              <a:t>грантодателем</a:t>
            </a: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194" y="236403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</a:t>
            </a:r>
          </a:p>
        </p:txBody>
      </p:sp>
    </p:spTree>
    <p:extLst>
      <p:ext uri="{BB962C8B-B14F-4D97-AF65-F5344CB8AC3E}">
        <p14:creationId xmlns:p14="http://schemas.microsoft.com/office/powerpoint/2010/main" val="208228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72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403" y="1393854"/>
            <a:ext cx="2395936" cy="2402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234091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98" y="267494"/>
            <a:ext cx="3743268" cy="1469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33950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1491630"/>
            <a:ext cx="52960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Продолжение проекта на базе учреждения совместно с Отделом по делам молодежи, физкультуры и спорта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Формирование предложения по реализации проекта на базе областных учреждений социального обслуживания населения с предоставлением всех необходимых документов и осуществлением поддержки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Реализация наставнической работы в рамках проекта «Шире круг» и «Взрослеем вместе»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3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541356"/>
            <a:ext cx="854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Министерство социального развития Мурманской области</a:t>
            </a:r>
          </a:p>
          <a:p>
            <a:pPr algn="ctr"/>
            <a:r>
              <a:rPr lang="ru-RU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Государственное областное автономное учреждение социального обслуживания населения «Комплексный центр социального обслуживания населения ЗАТО г.Североморск»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075806"/>
            <a:ext cx="84463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a typeface="DFKai-SB" pitchFamily="65" charset="-120"/>
                <a:cs typeface="Aharoni" panose="02010803020104030203" pitchFamily="2" charset="-79"/>
              </a:rPr>
              <a:t>Проект «Особым детям – особая забота»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a typeface="DFKai-SB" pitchFamily="65" charset="-120"/>
                <a:cs typeface="Aharoni" panose="02010803020104030203" pitchFamily="2" charset="-79"/>
              </a:rPr>
              <a:t>Социальная практика - наставничество</a:t>
            </a:r>
          </a:p>
        </p:txBody>
      </p:sp>
      <p:pic>
        <p:nvPicPr>
          <p:cNvPr id="7" name="Picture 2" descr="https://upload.wikimedia.org/wikipedia/commons/thumb/3/3b/%D0%93%D0%B5%D1%80%D0%B1_%D0%9C%D1%83%D1%80%D0%BC%D0%B0%D0%BD%D1%81%D0%BA%D0%BE%D0%B9_%D0%BE%D0%B1%D0%BB%D0%B0%D1%81%D1%82%D0%B8.svg/891px-%D0%93%D0%B5%D1%80%D0%B1_%D0%9C%D1%83%D1%80%D0%BC%D0%B0%D0%BD%D1%81%D0%BA%D0%BE%D0%B9_%D0%BE%D0%B1%D0%BB%D0%B0%D1%81%D1%82%D0%B8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98" y="406475"/>
            <a:ext cx="807159" cy="108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10704" y="2170082"/>
            <a:ext cx="65133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Областная конференция по распространению результатов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проектной инновационной деятельности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60" y="394389"/>
            <a:ext cx="1041049" cy="1057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4390630-F228-4967-B897-528D5AD15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8" y="239605"/>
            <a:ext cx="1787840" cy="13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63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2066" y="3"/>
            <a:ext cx="6397369" cy="1081825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Наставничество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8688" y="1743387"/>
            <a:ext cx="6580747" cy="2989508"/>
          </a:xfrm>
        </p:spPr>
        <p:txBody>
          <a:bodyPr>
            <a:noAutofit/>
          </a:bodyPr>
          <a:lstStyle/>
          <a:p>
            <a:pPr algn="ctr"/>
            <a:r>
              <a:rPr lang="ru-RU" sz="3300" b="1" dirty="0">
                <a:solidFill>
                  <a:srgbClr val="820000"/>
                </a:solidFill>
                <a:cs typeface="Times New Roman" panose="02020603050405020304" pitchFamily="18" charset="0"/>
              </a:rPr>
              <a:t>добровольный вид деятельности </a:t>
            </a:r>
          </a:p>
          <a:p>
            <a:pPr algn="ctr"/>
            <a:r>
              <a:rPr lang="ru-RU" sz="3300" b="1" dirty="0">
                <a:solidFill>
                  <a:srgbClr val="820000"/>
                </a:solidFill>
                <a:cs typeface="Times New Roman" panose="02020603050405020304" pitchFamily="18" charset="0"/>
              </a:rPr>
              <a:t>социально активных людей или волонтёров </a:t>
            </a:r>
          </a:p>
          <a:p>
            <a:pPr algn="l"/>
            <a:endParaRPr lang="ru-RU" sz="2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FE141A6-1D69-4CDB-B286-5910D4DE3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729" y="410606"/>
            <a:ext cx="3793335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864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407" y="383345"/>
            <a:ext cx="5549184" cy="866105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Цель наставничества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0402" y="1294739"/>
            <a:ext cx="8106674" cy="3734739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820000"/>
                </a:solidFill>
                <a:cs typeface="Times New Roman" panose="02020603050405020304" pitchFamily="18" charset="0"/>
              </a:rPr>
              <a:t>Системная помощь детям-инвалидам со стороны специально обученных, значимых для них взрослых, путем формирования пар «ребенок – наставник», совместно участвующих в мероприятиях проекта, направленных на стабилизацию эмоционально-психологического состояния ребенка, его адаптацию в обществе и реализацию личностного потенциала</a:t>
            </a:r>
            <a:r>
              <a:rPr lang="ru-RU" sz="2700" dirty="0">
                <a:solidFill>
                  <a:srgbClr val="82000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0BFF942-F5D5-4044-A19D-7333A31F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40" y="428635"/>
            <a:ext cx="5269598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690301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153" y="204125"/>
            <a:ext cx="6539606" cy="640187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Задачи</a:t>
            </a:r>
            <a:r>
              <a:rPr lang="ru-RU" sz="40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40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ru-RU" sz="40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1732" y="524219"/>
            <a:ext cx="8559561" cy="445769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20000"/>
                </a:solidFill>
                <a:cs typeface="Times New Roman" panose="02020603050405020304" pitchFamily="18" charset="0"/>
              </a:rPr>
              <a:t>развитие коммуникативных навыков детей-инвалидов;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20000"/>
                </a:solidFill>
                <a:cs typeface="Times New Roman" panose="02020603050405020304" pitchFamily="18" charset="0"/>
              </a:rPr>
              <a:t>адаптация детей – инвалидов   в социум;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20000"/>
                </a:solidFill>
                <a:cs typeface="Times New Roman" panose="02020603050405020304" pitchFamily="18" charset="0"/>
              </a:rPr>
              <a:t>развитие творческих способностей детей-инвалидов;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20000"/>
                </a:solidFill>
                <a:cs typeface="Times New Roman" panose="02020603050405020304" pitchFamily="18" charset="0"/>
              </a:rPr>
              <a:t>расширение поля позитивного общения детей-инвалидов, приобретение дружеских связей;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20000"/>
                </a:solidFill>
                <a:cs typeface="Times New Roman" panose="02020603050405020304" pitchFamily="18" charset="0"/>
              </a:rPr>
              <a:t>стимулирование положительных эмоциональных переживаний;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820000"/>
                </a:solidFill>
                <a:cs typeface="Times New Roman" panose="02020603050405020304" pitchFamily="18" charset="0"/>
              </a:rPr>
              <a:t>формирование толерантного отношения общества к людям с ограниченными возможностями здоровья.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ECE5FA-542C-4E76-AADD-0FA434D65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65707"/>
            <a:ext cx="1586105" cy="827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811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Основные формы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622" y="1543050"/>
            <a:ext cx="5967323" cy="339447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820000"/>
                </a:solidFill>
                <a:cs typeface="Times New Roman" panose="02020603050405020304" pitchFamily="18" charset="0"/>
              </a:rPr>
              <a:t>тренинги, </a:t>
            </a:r>
          </a:p>
          <a:p>
            <a:r>
              <a:rPr lang="ru-RU" b="1" dirty="0">
                <a:solidFill>
                  <a:srgbClr val="820000"/>
                </a:solidFill>
                <a:cs typeface="Times New Roman" panose="02020603050405020304" pitchFamily="18" charset="0"/>
              </a:rPr>
              <a:t>семинары, </a:t>
            </a:r>
          </a:p>
          <a:p>
            <a:r>
              <a:rPr lang="ru-RU" b="1" dirty="0">
                <a:solidFill>
                  <a:srgbClr val="820000"/>
                </a:solidFill>
                <a:cs typeface="Times New Roman" panose="02020603050405020304" pitchFamily="18" charset="0"/>
              </a:rPr>
              <a:t>мастер – классы,</a:t>
            </a:r>
          </a:p>
          <a:p>
            <a:r>
              <a:rPr lang="ru-RU" b="1" dirty="0">
                <a:solidFill>
                  <a:srgbClr val="820000"/>
                </a:solidFill>
                <a:cs typeface="Times New Roman" panose="02020603050405020304" pitchFamily="18" charset="0"/>
              </a:rPr>
              <a:t> прогулки, </a:t>
            </a:r>
          </a:p>
          <a:p>
            <a:r>
              <a:rPr lang="ru-RU" b="1" dirty="0">
                <a:solidFill>
                  <a:srgbClr val="820000"/>
                </a:solidFill>
                <a:cs typeface="Times New Roman" panose="02020603050405020304" pitchFamily="18" charset="0"/>
              </a:rPr>
              <a:t>консультации, </a:t>
            </a:r>
          </a:p>
          <a:p>
            <a:r>
              <a:rPr lang="ru-RU" b="1" dirty="0">
                <a:solidFill>
                  <a:srgbClr val="820000"/>
                </a:solidFill>
                <a:cs typeface="Times New Roman" panose="02020603050405020304" pitchFamily="18" charset="0"/>
              </a:rPr>
              <a:t>анкетирование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5966F27-D1B6-4225-9175-35571EEE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29" y="520421"/>
            <a:ext cx="7325828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8D521E-186D-4F0B-A08F-39E417533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93" y="1943757"/>
            <a:ext cx="3661089" cy="267932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905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1388" y="0"/>
            <a:ext cx="6181224" cy="65593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Ребёнок - наставник</a:t>
            </a:r>
          </a:p>
        </p:txBody>
      </p:sp>
      <p:pic>
        <p:nvPicPr>
          <p:cNvPr id="6" name="Picture 2" descr="\\server\ОБМЕН\ОРДиП\Для ГРАНТА\фотки проект\Фото детей, наставничество\фото страусиная ферма 2018г\DSC_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7927" y="1508355"/>
            <a:ext cx="4141046" cy="295477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ОБМЕН\ОРДиП\КОМКОВА\ФОТО В ПРЕЗЕНТАЦИЮ\DSC_0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94" y="915219"/>
            <a:ext cx="2818892" cy="201709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server\ОБМЕН\ОРДиП\Для ГРАНТА\фотки проект\фото дети\1csabccOyo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49" y="3024894"/>
            <a:ext cx="2818892" cy="2031373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A9F456B-14AF-43E2-B456-D3747190D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747" y="156737"/>
            <a:ext cx="5505809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044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server\ОБМЕН\ОРДиП\КОМКОВА\ФОТО В ПРЕЗЕНТАЦИЮ\DSC_04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/>
          <a:stretch/>
        </p:blipFill>
        <p:spPr bwMode="auto">
          <a:xfrm>
            <a:off x="2831622" y="156904"/>
            <a:ext cx="3146485" cy="2373335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server\ОБМЕН\ОРДиП\Для ГРАНТА\фотки проект\DCIM\100D3300\DSC_03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6"/>
          <a:stretch/>
        </p:blipFill>
        <p:spPr bwMode="auto">
          <a:xfrm>
            <a:off x="2285897" y="2629797"/>
            <a:ext cx="4237934" cy="236201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erver\ОБМЕН\ОРДиП\Для ГРАНТА\фотки проект\DCIM\100D3300\DSC_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4" y="140368"/>
            <a:ext cx="1671593" cy="2373335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server\ОБМЕН\ОСРДИ\Для ГРАНТА\ФОТОАЛЬБОМЫ\СТРЕЛЬЦОВ\5VvVsGAe5w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31" y="159425"/>
            <a:ext cx="1776219" cy="236829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09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52738"/>
            <a:ext cx="7509857" cy="857250"/>
          </a:xfrm>
        </p:spPr>
        <p:txBody>
          <a:bodyPr>
            <a:noAutofit/>
          </a:bodyPr>
          <a:lstStyle/>
          <a:p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Психологические тренинги</a:t>
            </a:r>
          </a:p>
        </p:txBody>
      </p:sp>
      <p:pic>
        <p:nvPicPr>
          <p:cNvPr id="1026" name="Picture 2" descr="\\server\ОБМЕН\ОСРДИ\КОМКОВА\фотографии по проекту обобщение\ПРОЧИЕ  МЕРОПРИЯТИЯ\Психологич тренинг 18.06.2019\DSC_07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9" r="13103"/>
          <a:stretch/>
        </p:blipFill>
        <p:spPr bwMode="auto">
          <a:xfrm>
            <a:off x="685800" y="927024"/>
            <a:ext cx="4453387" cy="4037068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erver\ОБМЕН\ОСРДИ\Для ГРАНТА\Отчет для отправки\фото- и видео-материалы\тренин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47" y="3098533"/>
            <a:ext cx="2712685" cy="1889209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server\ОБМЕН\ОСРДИ\КОМКОВА\Отчетность и договор\отчетность 01.01.2019 - 30.06.2019\фото\Тренинг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/>
          <a:stretch/>
        </p:blipFill>
        <p:spPr bwMode="auto">
          <a:xfrm>
            <a:off x="5818098" y="927024"/>
            <a:ext cx="2714134" cy="2079198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15CAEC5-278E-40F8-91F7-10BE271E5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928" y="155758"/>
            <a:ext cx="6929600" cy="1085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217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565\Desktop\Qwbgj9gjh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21" y="963683"/>
            <a:ext cx="2591873" cy="1864766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10248" y="281152"/>
            <a:ext cx="6323504" cy="839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Страусиная ферма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E92DD7-8A30-4552-BC89-F4AD4D434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" r="12834" b="2339"/>
          <a:stretch/>
        </p:blipFill>
        <p:spPr>
          <a:xfrm>
            <a:off x="318384" y="953850"/>
            <a:ext cx="2789689" cy="406932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F969F24-2C7E-42F2-9CAB-45B9F9B98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75" y="3286461"/>
            <a:ext cx="2598119" cy="173671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6CD7149-A886-4A08-B260-4B79B1FE6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251" y="226219"/>
            <a:ext cx="4533499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B77D77-E197-4CC3-B355-4F4F597986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99" r="46536" b="2012"/>
          <a:stretch/>
        </p:blipFill>
        <p:spPr>
          <a:xfrm>
            <a:off x="6211091" y="960121"/>
            <a:ext cx="2764565" cy="406305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1781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762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565\Desktop\1mQNPzOmDDQ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88686"/>
            <a:ext cx="2845271" cy="1928936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565\Desktop\ROITYnozZr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1304"/>
            <a:ext cx="2845271" cy="198924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80030" y="1"/>
            <a:ext cx="6323504" cy="3783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Контактный зоопарк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2ABBFF-A0FC-46B1-B3FE-D0469FFC6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4" y="1007059"/>
            <a:ext cx="5698938" cy="380945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EAD314E-B62E-4ACE-B911-50444DC49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241" y="238195"/>
            <a:ext cx="5212079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076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2F9FE9-0EB1-4091-A7EE-03772365F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560" y="0"/>
            <a:ext cx="6172200" cy="857250"/>
          </a:xfrm>
        </p:spPr>
        <p:txBody>
          <a:bodyPr>
            <a:normAutofit/>
          </a:bodyPr>
          <a:lstStyle/>
          <a:p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Кукольный театр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FF51BE9-12F8-46ED-99EE-E27A46159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3887"/>
          <a:stretch/>
        </p:blipFill>
        <p:spPr>
          <a:xfrm>
            <a:off x="144738" y="1126815"/>
            <a:ext cx="4945016" cy="364935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6867748-B9E8-4FF4-AF03-1A8A0559C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13291"/>
          <a:stretch/>
        </p:blipFill>
        <p:spPr>
          <a:xfrm>
            <a:off x="5249091" y="1116699"/>
            <a:ext cx="3756386" cy="364935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D90CBB6-F268-42DA-A005-1168D786E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910" y="259449"/>
            <a:ext cx="4114800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689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685B04-F67C-4ACB-9BF8-4DDCD396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0"/>
            <a:ext cx="6172200" cy="857250"/>
          </a:xfrm>
        </p:spPr>
        <p:txBody>
          <a:bodyPr>
            <a:normAutofit/>
          </a:bodyPr>
          <a:lstStyle/>
          <a:p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Библиотека</a:t>
            </a:r>
          </a:p>
        </p:txBody>
      </p:sp>
      <p:pic>
        <p:nvPicPr>
          <p:cNvPr id="3" name="Picture 2" descr="C:\Users\565\Desktop\nMNvc-8xEfU.jpg">
            <a:extLst>
              <a:ext uri="{FF2B5EF4-FFF2-40B4-BE49-F238E27FC236}">
                <a16:creationId xmlns="" xmlns:a16="http://schemas.microsoft.com/office/drawing/2014/main" id="{DE2151FC-9D2C-42F7-A329-29C517847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66" y="3078566"/>
            <a:ext cx="2709421" cy="1856019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DE53A01-4A10-4D38-80D3-CA5839142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67" y="902154"/>
            <a:ext cx="2709421" cy="210071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0FB232-C1E2-4412-8A42-D6A2A060B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" y="902154"/>
            <a:ext cx="3176925" cy="403243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5EFBEFD-FD75-4002-8DF0-7A5284FC3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208915"/>
            <a:ext cx="2644315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6EB3B94-13B1-4053-A742-C517C230F0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9"/>
          <a:stretch/>
        </p:blipFill>
        <p:spPr>
          <a:xfrm>
            <a:off x="6464269" y="902154"/>
            <a:ext cx="2563046" cy="403243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928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53" y="339502"/>
            <a:ext cx="8771021" cy="857250"/>
          </a:xfrm>
        </p:spPr>
        <p:txBody>
          <a:bodyPr>
            <a:noAutofit/>
          </a:bodyPr>
          <a:lstStyle/>
          <a:p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Архиерейское подворье </a:t>
            </a:r>
            <a:r>
              <a:rPr lang="ru-RU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Феодоритовского</a:t>
            </a:r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храма </a:t>
            </a:r>
            <a:endParaRPr lang="ru-RU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098" name="Picture 2" descr="\\server\ОБМЕН\ОСРДИ\Для ГРАНТА\ФОТОАЛЬБОМЫ\ПЕЧНИКОВ\B0eKR4HhXA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5" y="1427537"/>
            <a:ext cx="2699888" cy="362644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erver\ОБМЕН\ОСРДИ\Для ГРАНТА\ФОТОАЛЬБОМЫ\ПЕЧНИКОВ\sNDzlXELY-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0" b="23201"/>
          <a:stretch/>
        </p:blipFill>
        <p:spPr bwMode="auto">
          <a:xfrm>
            <a:off x="2892393" y="1427537"/>
            <a:ext cx="3240342" cy="362644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erver\ОБМЕН\ОСРДИ\Для ГРАНТА\ФОТОАЛЬБОМЫ\СТРЕЛЬЦОВ\GLxacqtvrk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7" t="10512" r="17733"/>
          <a:stretch/>
        </p:blipFill>
        <p:spPr bwMode="auto">
          <a:xfrm>
            <a:off x="6231396" y="1427536"/>
            <a:ext cx="2798546" cy="3626441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781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erver\ОБМЕН\ОРДиП\КОМКОВА\ФОТО В ПРЕЗЕНТАЦИЮ\ЦДМ 14.11.2018\DSC_0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4" y="951652"/>
            <a:ext cx="2570062" cy="203966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server\ОБМЕН\ОРДиП\Для ГРАНТА\фотки проект\Ладошка от 3.10.18\NnMDDGUu3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27" y="951652"/>
            <a:ext cx="2759804" cy="2116402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565\Desktop\J00LjN8zK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74" y="948828"/>
            <a:ext cx="2812262" cy="4071194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565\Desktop\Re9f0VpJ87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3" y="3184457"/>
            <a:ext cx="2592449" cy="1779739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71164"/>
            <a:ext cx="9144000" cy="661963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Культурно-досуговые мероприятия</a:t>
            </a:r>
          </a:p>
        </p:txBody>
      </p:sp>
      <p:pic>
        <p:nvPicPr>
          <p:cNvPr id="1026" name="Picture 2" descr="\\server\ОБМЕН\ОСРДИ\КОМКОВА\фотографии по проекту обобщение\ПРОЧИЕ  МЕРОПРИЯТИЯ\НОВОГОДНИЙ УТРЕННИК 27.12.18\DSC_0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27" y="3184457"/>
            <a:ext cx="2729798" cy="1806887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2538AC-4DB7-48B5-BC7C-34B18EE87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9690"/>
            <a:ext cx="9144000" cy="108561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18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98"/>
            <a:ext cx="9144000" cy="50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4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91" y="51470"/>
            <a:ext cx="769021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7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6" y="51470"/>
            <a:ext cx="814974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9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2735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403" y="1393854"/>
            <a:ext cx="2395936" cy="2402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8479" y="236403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998" y="267494"/>
            <a:ext cx="3743268" cy="1469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348665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Наставничество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1491630"/>
            <a:ext cx="5296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Организация-соисполнитель: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Мурманская региональная общественная благотвори-тельная организация многодетных семей и инвалидов «Радуга»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Документы: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Списки, программа обучения, медицинские документы</a:t>
            </a: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Участие в проекте: 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Обучение, тренинги 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Участие в мероприятиях, взаимодействие с семьей, график посещений</a:t>
            </a:r>
          </a:p>
        </p:txBody>
      </p:sp>
    </p:spTree>
    <p:extLst>
      <p:ext uri="{BB962C8B-B14F-4D97-AF65-F5344CB8AC3E}">
        <p14:creationId xmlns:p14="http://schemas.microsoft.com/office/powerpoint/2010/main" val="3291560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743</Words>
  <Application>Microsoft Office PowerPoint</Application>
  <PresentationFormat>Экран (16:9)</PresentationFormat>
  <Paragraphs>199</Paragraphs>
  <Slides>54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DFKai-SB</vt:lpstr>
      <vt:lpstr>Aharoni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Встреча с наставниками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Океанариум</vt:lpstr>
      <vt:lpstr> Клуб кинологов и канистерапевтов «Романов на Мурмане» </vt:lpstr>
      <vt:lpstr>Презентация PowerPoint</vt:lpstr>
      <vt:lpstr>Тропическая купальня</vt:lpstr>
      <vt:lpstr>Спортивные мероприятия</vt:lpstr>
      <vt:lpstr>«Снежное сафари»</vt:lpstr>
      <vt:lpstr>Презентация PowerPoint</vt:lpstr>
      <vt:lpstr>Арттерапия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Цель наставничества </vt:lpstr>
      <vt:lpstr> Задачи </vt:lpstr>
      <vt:lpstr>Основные формы обучения</vt:lpstr>
      <vt:lpstr>Презентация PowerPoint</vt:lpstr>
      <vt:lpstr>Презентация PowerPoint</vt:lpstr>
      <vt:lpstr>Психологические тренинги</vt:lpstr>
      <vt:lpstr>Страусиная ферма </vt:lpstr>
      <vt:lpstr> Контактный зоопарк</vt:lpstr>
      <vt:lpstr>Кукольный театр</vt:lpstr>
      <vt:lpstr>Библиотека</vt:lpstr>
      <vt:lpstr>Архиерейское подворье Феодоритовского храма </vt:lpstr>
      <vt:lpstr>Культурно-досуговые мероприятия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Burdenko</cp:lastModifiedBy>
  <cp:revision>96</cp:revision>
  <dcterms:created xsi:type="dcterms:W3CDTF">2018-11-25T12:01:35Z</dcterms:created>
  <dcterms:modified xsi:type="dcterms:W3CDTF">2019-09-16T12:49:01Z</dcterms:modified>
</cp:coreProperties>
</file>